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34" r:id="rId27"/>
    <p:sldId id="335" r:id="rId28"/>
    <p:sldId id="344" r:id="rId29"/>
    <p:sldId id="345" r:id="rId30"/>
    <p:sldId id="346" r:id="rId31"/>
    <p:sldId id="347" r:id="rId32"/>
    <p:sldId id="283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7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5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3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8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9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2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9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5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1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3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4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EA22A-8B87-46F0-AD07-2D5A943D37E2}" type="datetimeFigureOut">
              <a:rPr lang="ru-RU" smtClean="0"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200B6-0CDC-487F-A6D6-CE922685E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6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2317" y="1982181"/>
            <a:ext cx="93398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5-дәріс.</a:t>
            </a:r>
          </a:p>
          <a:p>
            <a:pPr algn="ctr"/>
            <a:r>
              <a:rPr lang="ru-RU" sz="3200" dirty="0"/>
              <a:t> </a:t>
            </a:r>
            <a:r>
              <a:rPr lang="ru-RU" sz="3200" dirty="0" err="1"/>
              <a:t>Биохимияның</a:t>
            </a:r>
            <a:r>
              <a:rPr lang="ru-RU" sz="3200" dirty="0"/>
              <a:t> </a:t>
            </a:r>
            <a:r>
              <a:rPr lang="ru-RU" sz="3200" dirty="0" err="1"/>
              <a:t>химиялық</a:t>
            </a:r>
            <a:r>
              <a:rPr lang="ru-RU" sz="3200" dirty="0"/>
              <a:t> </a:t>
            </a:r>
            <a:r>
              <a:rPr lang="ru-RU" sz="3200" dirty="0" err="1"/>
              <a:t>негіздері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6391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924" y="216507"/>
            <a:ext cx="114127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b="1" dirty="0" err="1"/>
              <a:t>Көптеген</a:t>
            </a:r>
            <a:r>
              <a:rPr lang="ru-RU" sz="2400" b="1" dirty="0"/>
              <a:t> </a:t>
            </a:r>
            <a:r>
              <a:rPr lang="ru-RU" sz="2400" b="1" dirty="0" err="1"/>
              <a:t>биомолекулаларды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көмірсутектердің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туындылары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ретінде</a:t>
            </a:r>
            <a:r>
              <a:rPr lang="ru-RU" sz="2400" dirty="0"/>
              <a:t> </a:t>
            </a:r>
            <a:r>
              <a:rPr lang="ru-RU" sz="2400" dirty="0" err="1"/>
              <a:t>қарастыруға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, </a:t>
            </a:r>
            <a:r>
              <a:rPr lang="ru-RU" sz="2400" dirty="0" err="1"/>
              <a:t>онда</a:t>
            </a:r>
            <a:r>
              <a:rPr lang="ru-RU" sz="2400" dirty="0"/>
              <a:t> </a:t>
            </a:r>
            <a:r>
              <a:rPr lang="ru-RU" sz="2400" b="1" dirty="0" err="1"/>
              <a:t>сутегі</a:t>
            </a:r>
            <a:r>
              <a:rPr lang="ru-RU" sz="2400" b="1" dirty="0"/>
              <a:t> </a:t>
            </a:r>
            <a:r>
              <a:rPr lang="ru-RU" sz="2400" b="1" dirty="0" err="1"/>
              <a:t>атомдары</a:t>
            </a:r>
            <a:r>
              <a:rPr lang="ru-RU" sz="2400" b="1" dirty="0"/>
              <a:t> </a:t>
            </a:r>
            <a:r>
              <a:rPr lang="ru-RU" sz="2400" dirty="0" err="1"/>
              <a:t>молекулаға</a:t>
            </a:r>
            <a:r>
              <a:rPr lang="ru-RU" sz="2400" dirty="0"/>
              <a:t> </a:t>
            </a:r>
            <a:r>
              <a:rPr lang="ru-RU" sz="2400" dirty="0" err="1"/>
              <a:t>әртүрлі</a:t>
            </a:r>
            <a:r>
              <a:rPr lang="ru-RU" sz="2400" dirty="0"/>
              <a:t> </a:t>
            </a:r>
            <a:r>
              <a:rPr lang="ru-RU" sz="2400" dirty="0" err="1"/>
              <a:t>химиялық</a:t>
            </a:r>
            <a:r>
              <a:rPr lang="ru-RU" sz="2400" dirty="0"/>
              <a:t> </a:t>
            </a:r>
            <a:r>
              <a:rPr lang="ru-RU" sz="2400" dirty="0" err="1"/>
              <a:t>қасиеттер</a:t>
            </a:r>
            <a:r>
              <a:rPr lang="ru-RU" sz="2400" dirty="0"/>
              <a:t> </a:t>
            </a:r>
            <a:r>
              <a:rPr lang="ru-RU" sz="2400" dirty="0" err="1"/>
              <a:t>беретін</a:t>
            </a:r>
            <a:r>
              <a:rPr lang="ru-RU" sz="2400" dirty="0"/>
              <a:t> </a:t>
            </a:r>
            <a:r>
              <a:rPr lang="ru-RU" sz="2400" b="1" dirty="0" err="1"/>
              <a:t>функционалдық</a:t>
            </a:r>
            <a:r>
              <a:rPr lang="ru-RU" sz="2400" b="1" dirty="0"/>
              <a:t> </a:t>
            </a:r>
            <a:r>
              <a:rPr lang="ru-RU" sz="2400" b="1" dirty="0" err="1"/>
              <a:t>топтармен</a:t>
            </a:r>
            <a:r>
              <a:rPr lang="ru-RU" sz="2400" b="1" dirty="0"/>
              <a:t> </a:t>
            </a:r>
            <a:r>
              <a:rPr lang="ru-RU" sz="2400" b="1" dirty="0" err="1"/>
              <a:t>ауыстырылады</a:t>
            </a:r>
            <a:r>
              <a:rPr lang="ru-RU" sz="2400" dirty="0"/>
              <a:t>.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органикалық</a:t>
            </a:r>
            <a:r>
              <a:rPr lang="ru-RU" sz="2400" dirty="0"/>
              <a:t> </a:t>
            </a:r>
            <a:r>
              <a:rPr lang="ru-RU" sz="2400" dirty="0" err="1"/>
              <a:t>қосылыстардың</a:t>
            </a:r>
            <a:r>
              <a:rPr lang="ru-RU" sz="2400" dirty="0"/>
              <a:t> </a:t>
            </a:r>
            <a:r>
              <a:rPr lang="ru-RU" sz="2400" dirty="0" err="1"/>
              <a:t>әртүрлі</a:t>
            </a:r>
            <a:r>
              <a:rPr lang="ru-RU" sz="2400" dirty="0"/>
              <a:t> </a:t>
            </a:r>
            <a:r>
              <a:rPr lang="ru-RU" sz="2400" dirty="0" err="1"/>
              <a:t>кластары</a:t>
            </a:r>
            <a:r>
              <a:rPr lang="ru-RU" sz="2400" dirty="0"/>
              <a:t> </a:t>
            </a:r>
            <a:r>
              <a:rPr lang="ru-RU" sz="2400" dirty="0" err="1"/>
              <a:t>түзіледі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b="1" dirty="0" err="1">
                <a:solidFill>
                  <a:srgbClr val="FF0000"/>
                </a:solidFill>
              </a:rPr>
              <a:t>Органикалық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қосылыстардың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типтік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кластары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pPr indent="534988" algn="just"/>
            <a:r>
              <a:rPr lang="ru-RU" sz="2400" b="1" dirty="0" err="1"/>
              <a:t>спирттерде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бірнеше</a:t>
            </a:r>
            <a:r>
              <a:rPr lang="ru-RU" sz="2400" dirty="0"/>
              <a:t> гидроксил </a:t>
            </a:r>
            <a:r>
              <a:rPr lang="ru-RU" sz="2400" dirty="0" err="1"/>
              <a:t>топтары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;</a:t>
            </a:r>
          </a:p>
          <a:p>
            <a:pPr indent="534988" algn="just"/>
            <a:r>
              <a:rPr lang="ru-RU" sz="2400" b="1" dirty="0" err="1"/>
              <a:t>аминдерде</a:t>
            </a:r>
            <a:r>
              <a:rPr lang="ru-RU" sz="2400" dirty="0"/>
              <a:t> – амин </a:t>
            </a:r>
            <a:r>
              <a:rPr lang="ru-RU" sz="2400" dirty="0" err="1"/>
              <a:t>топтары</a:t>
            </a:r>
            <a:r>
              <a:rPr lang="ru-RU" sz="2400" dirty="0"/>
              <a:t>;</a:t>
            </a:r>
          </a:p>
          <a:p>
            <a:pPr indent="534988" algn="just"/>
            <a:r>
              <a:rPr lang="ru-RU" sz="2400" b="1" dirty="0" err="1"/>
              <a:t>альдегидтер</a:t>
            </a:r>
            <a:r>
              <a:rPr lang="ru-RU" sz="2400" b="1" dirty="0"/>
              <a:t> мен </a:t>
            </a:r>
            <a:r>
              <a:rPr lang="ru-RU" sz="2400" b="1" dirty="0" err="1"/>
              <a:t>кетондарда</a:t>
            </a:r>
            <a:r>
              <a:rPr lang="ru-RU" sz="2400" b="1" dirty="0"/>
              <a:t> </a:t>
            </a:r>
            <a:r>
              <a:rPr lang="ru-RU" sz="2400" dirty="0"/>
              <a:t>– </a:t>
            </a:r>
            <a:r>
              <a:rPr lang="ru-RU" sz="2400" dirty="0" err="1"/>
              <a:t>карбонил</a:t>
            </a:r>
            <a:r>
              <a:rPr lang="ru-RU" sz="2400" dirty="0"/>
              <a:t> </a:t>
            </a:r>
            <a:r>
              <a:rPr lang="ru-RU" sz="2400" dirty="0" err="1"/>
              <a:t>топтары</a:t>
            </a:r>
            <a:r>
              <a:rPr lang="ru-RU" sz="2400" dirty="0"/>
              <a:t>;</a:t>
            </a:r>
          </a:p>
          <a:p>
            <a:pPr indent="534988" algn="just"/>
            <a:r>
              <a:rPr lang="ru-RU" sz="2400" b="1" dirty="0"/>
              <a:t>карбон </a:t>
            </a:r>
            <a:r>
              <a:rPr lang="ru-RU" sz="2400" b="1" dirty="0" err="1"/>
              <a:t>қышқылдарында</a:t>
            </a:r>
            <a:r>
              <a:rPr lang="ru-RU" sz="2400" b="1" dirty="0"/>
              <a:t> </a:t>
            </a:r>
            <a:r>
              <a:rPr lang="ru-RU" sz="2400" dirty="0"/>
              <a:t>– карбоксил </a:t>
            </a:r>
            <a:r>
              <a:rPr lang="ru-RU" sz="2400" dirty="0" err="1"/>
              <a:t>топтары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 (1-15-сурет).</a:t>
            </a:r>
          </a:p>
          <a:p>
            <a:pPr indent="534988" algn="just"/>
            <a:r>
              <a:rPr lang="ru-RU" sz="2400" dirty="0" err="1"/>
              <a:t>Көптеген</a:t>
            </a:r>
            <a:r>
              <a:rPr lang="ru-RU" sz="2400" dirty="0"/>
              <a:t> </a:t>
            </a:r>
            <a:r>
              <a:rPr lang="ru-RU" sz="2400" dirty="0" err="1"/>
              <a:t>биомолекулалар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полифункционалды</a:t>
            </a:r>
            <a:r>
              <a:rPr lang="ru-RU" sz="2400" dirty="0"/>
              <a:t>, </a:t>
            </a:r>
            <a:r>
              <a:rPr lang="ru-RU" sz="2400" dirty="0" err="1"/>
              <a:t>яғни</a:t>
            </a:r>
            <a:r>
              <a:rPr lang="ru-RU" sz="2400" dirty="0"/>
              <a:t> </a:t>
            </a:r>
            <a:r>
              <a:rPr lang="ru-RU" sz="2400" dirty="0" err="1"/>
              <a:t>құрамында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бірнеше</a:t>
            </a:r>
            <a:r>
              <a:rPr lang="ru-RU" sz="2400" dirty="0"/>
              <a:t> </a:t>
            </a:r>
            <a:r>
              <a:rPr lang="ru-RU" sz="2400" dirty="0" err="1"/>
              <a:t>әртүрлі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функционалдық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топтары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 (1-16-сурет),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әрқайсысының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өзіндік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химиялық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сипаттамалары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бар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нақты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реакцияларға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қатысады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dirty="0" err="1"/>
              <a:t>Қосылыстың</a:t>
            </a:r>
            <a:r>
              <a:rPr lang="ru-RU" sz="2400" dirty="0"/>
              <a:t> </a:t>
            </a:r>
            <a:r>
              <a:rPr lang="ru-RU" sz="2400" dirty="0" err="1"/>
              <a:t>химиялық</a:t>
            </a:r>
            <a:r>
              <a:rPr lang="ru-RU" sz="2400" dirty="0"/>
              <a:t> «</a:t>
            </a:r>
            <a:r>
              <a:rPr lang="ru-RU" sz="2400" dirty="0" err="1"/>
              <a:t>даралығы</a:t>
            </a:r>
            <a:r>
              <a:rPr lang="ru-RU" sz="2400" dirty="0"/>
              <a:t> (индивидуальность)»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функционалдық</a:t>
            </a:r>
            <a:r>
              <a:rPr lang="ru-RU" sz="2400" dirty="0"/>
              <a:t> </a:t>
            </a:r>
            <a:r>
              <a:rPr lang="ru-RU" sz="2400" dirty="0" err="1"/>
              <a:t>топтарының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химиясымен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үш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өлшемді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кеңістікте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орналасуымен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анықталады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636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691" y="232913"/>
            <a:ext cx="7853695" cy="62022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0038" y="837008"/>
            <a:ext cx="34965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000" dirty="0" err="1"/>
              <a:t>Сурет</a:t>
            </a:r>
            <a:r>
              <a:rPr lang="ru-RU" sz="2000" dirty="0"/>
              <a:t> 1-15. </a:t>
            </a:r>
            <a:r>
              <a:rPr lang="ru-RU" sz="2000" dirty="0" err="1"/>
              <a:t>Биомолекулалардың</a:t>
            </a:r>
            <a:r>
              <a:rPr lang="ru-RU" sz="2000" dirty="0"/>
              <a:t> </a:t>
            </a:r>
            <a:r>
              <a:rPr lang="ru-RU" sz="2000" dirty="0" err="1"/>
              <a:t>кейбір</a:t>
            </a:r>
            <a:r>
              <a:rPr lang="ru-RU" sz="2000" dirty="0"/>
              <a:t> </a:t>
            </a:r>
            <a:r>
              <a:rPr lang="ru-RU" sz="2000" dirty="0" err="1"/>
              <a:t>сипатты</a:t>
            </a:r>
            <a:r>
              <a:rPr lang="ru-RU" sz="2000" dirty="0"/>
              <a:t> </a:t>
            </a:r>
            <a:r>
              <a:rPr lang="ru-RU" sz="2000" dirty="0" err="1"/>
              <a:t>функционалдық</a:t>
            </a:r>
            <a:r>
              <a:rPr lang="ru-RU" sz="2000" dirty="0"/>
              <a:t> </a:t>
            </a:r>
            <a:r>
              <a:rPr lang="ru-RU" sz="2000" dirty="0" err="1"/>
              <a:t>топтары</a:t>
            </a:r>
            <a:r>
              <a:rPr lang="ru-RU" sz="2000" dirty="0"/>
              <a:t>. </a:t>
            </a:r>
          </a:p>
          <a:p>
            <a:pPr indent="361950"/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суретте</a:t>
            </a:r>
            <a:r>
              <a:rPr lang="ru-RU" sz="2000" dirty="0"/>
              <a:t> </a:t>
            </a:r>
            <a:r>
              <a:rPr lang="en-US" sz="2000" dirty="0"/>
              <a:t>R </a:t>
            </a:r>
            <a:r>
              <a:rPr lang="ru-RU" sz="2000" dirty="0" err="1"/>
              <a:t>әрпі</a:t>
            </a:r>
            <a:r>
              <a:rPr lang="ru-RU" sz="2000" dirty="0"/>
              <a:t> </a:t>
            </a:r>
            <a:r>
              <a:rPr lang="ru-RU" sz="2000" dirty="0" err="1"/>
              <a:t>кез</a:t>
            </a:r>
            <a:r>
              <a:rPr lang="ru-RU" sz="2000" dirty="0"/>
              <a:t> </a:t>
            </a:r>
            <a:r>
              <a:rPr lang="ru-RU" sz="2000" dirty="0" err="1"/>
              <a:t>келген</a:t>
            </a:r>
            <a:r>
              <a:rPr lang="ru-RU" sz="2000" dirty="0"/>
              <a:t> </a:t>
            </a:r>
            <a:r>
              <a:rPr lang="ru-RU" sz="2000" dirty="0" err="1"/>
              <a:t>алмастырғышты</a:t>
            </a:r>
            <a:r>
              <a:rPr lang="ru-RU" sz="2000" dirty="0"/>
              <a:t> (</a:t>
            </a:r>
            <a:r>
              <a:rPr lang="ru-RU" sz="2000" dirty="0" err="1"/>
              <a:t>функционалдық</a:t>
            </a:r>
            <a:r>
              <a:rPr lang="ru-RU" sz="2000" dirty="0"/>
              <a:t> </a:t>
            </a:r>
            <a:r>
              <a:rPr lang="ru-RU" sz="2000" dirty="0" err="1"/>
              <a:t>топты</a:t>
            </a:r>
            <a:r>
              <a:rPr lang="ru-RU" sz="2000" dirty="0"/>
              <a:t>) </a:t>
            </a:r>
            <a:r>
              <a:rPr lang="ru-RU" sz="2000" dirty="0" err="1"/>
              <a:t>білдіреді</a:t>
            </a:r>
            <a:r>
              <a:rPr lang="ru-RU" sz="2000" dirty="0"/>
              <a:t>. </a:t>
            </a:r>
          </a:p>
          <a:p>
            <a:pPr indent="361950"/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қарапайым</a:t>
            </a:r>
            <a:r>
              <a:rPr lang="ru-RU" sz="2000" dirty="0"/>
              <a:t> </a:t>
            </a:r>
            <a:r>
              <a:rPr lang="ru-RU" sz="2000" dirty="0" err="1"/>
              <a:t>сутегі</a:t>
            </a:r>
            <a:r>
              <a:rPr lang="ru-RU" sz="2000" dirty="0"/>
              <a:t> атомы </a:t>
            </a:r>
            <a:r>
              <a:rPr lang="ru-RU" sz="2000" dirty="0" err="1"/>
              <a:t>болуы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, </a:t>
            </a:r>
            <a:r>
              <a:rPr lang="ru-RU" sz="2000" dirty="0" err="1"/>
              <a:t>бірақ</a:t>
            </a:r>
            <a:r>
              <a:rPr lang="ru-RU" sz="2000" dirty="0"/>
              <a:t> </a:t>
            </a:r>
            <a:r>
              <a:rPr lang="ru-RU" sz="2000" dirty="0" err="1"/>
              <a:t>әдетте</a:t>
            </a:r>
            <a:r>
              <a:rPr lang="ru-RU" sz="2000" dirty="0"/>
              <a:t>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көміртегі</a:t>
            </a:r>
            <a:r>
              <a:rPr lang="ru-RU" sz="2000" dirty="0"/>
              <a:t> бар </a:t>
            </a:r>
            <a:r>
              <a:rPr lang="ru-RU" sz="2000" dirty="0" err="1"/>
              <a:t>қалдықтың</a:t>
            </a:r>
            <a:r>
              <a:rPr lang="ru-RU" sz="2000" dirty="0"/>
              <a:t> </a:t>
            </a:r>
            <a:r>
              <a:rPr lang="ru-RU" sz="2000" dirty="0" err="1"/>
              <a:t>қандай</a:t>
            </a:r>
            <a:r>
              <a:rPr lang="ru-RU" sz="2000" dirty="0"/>
              <a:t> да </a:t>
            </a:r>
            <a:r>
              <a:rPr lang="ru-RU" sz="2000" dirty="0" err="1"/>
              <a:t>бір</a:t>
            </a:r>
            <a:r>
              <a:rPr lang="ru-RU" sz="2000" dirty="0"/>
              <a:t> </a:t>
            </a:r>
            <a:r>
              <a:rPr lang="ru-RU" sz="2000" dirty="0" err="1"/>
              <a:t>түрі</a:t>
            </a:r>
            <a:r>
              <a:rPr lang="ru-RU" sz="2000" dirty="0"/>
              <a:t>. </a:t>
            </a:r>
          </a:p>
          <a:p>
            <a:pPr indent="361950"/>
            <a:r>
              <a:rPr lang="ru-RU" sz="2000" dirty="0" err="1"/>
              <a:t>Молекулада</a:t>
            </a:r>
            <a:r>
              <a:rPr lang="ru-RU" sz="2000" dirty="0"/>
              <a:t> </a:t>
            </a:r>
            <a:r>
              <a:rPr lang="ru-RU" sz="2000" dirty="0" err="1"/>
              <a:t>бірнеше</a:t>
            </a:r>
            <a:r>
              <a:rPr lang="ru-RU" sz="2000" dirty="0"/>
              <a:t> </a:t>
            </a:r>
            <a:r>
              <a:rPr lang="ru-RU" sz="2000" dirty="0" err="1"/>
              <a:t>алмастырғыштар</a:t>
            </a:r>
            <a:r>
              <a:rPr lang="ru-RU" sz="2000" dirty="0"/>
              <a:t> </a:t>
            </a:r>
            <a:r>
              <a:rPr lang="ru-RU" sz="2000" dirty="0" err="1"/>
              <a:t>болса</a:t>
            </a:r>
            <a:r>
              <a:rPr lang="ru-RU" sz="2000" dirty="0"/>
              <a:t>, </a:t>
            </a:r>
            <a:r>
              <a:rPr lang="ru-RU" sz="2000" dirty="0" err="1"/>
              <a:t>олар</a:t>
            </a:r>
            <a:r>
              <a:rPr lang="ru-RU" sz="2000" dirty="0"/>
              <a:t> </a:t>
            </a:r>
            <a:r>
              <a:rPr lang="en-US" sz="2000" dirty="0"/>
              <a:t>R1, R2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т.б</a:t>
            </a:r>
            <a:r>
              <a:rPr lang="ru-RU" sz="2000" dirty="0"/>
              <a:t>.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белгіленеді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64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56" y="256287"/>
            <a:ext cx="9164698" cy="36465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9176" y="4231126"/>
            <a:ext cx="113609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000" dirty="0" err="1"/>
              <a:t>Сурет</a:t>
            </a:r>
            <a:r>
              <a:rPr lang="ru-RU" sz="2000" dirty="0"/>
              <a:t> 1-16. </a:t>
            </a:r>
            <a:r>
              <a:rPr lang="ru-RU" sz="2000" b="1" dirty="0" err="1">
                <a:solidFill>
                  <a:srgbClr val="FF0000"/>
                </a:solidFill>
              </a:rPr>
              <a:t>Бір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молекуланың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кейбір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сипатты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функционалдық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топтары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</a:p>
          <a:p>
            <a:pPr indent="534988" algn="just"/>
            <a:r>
              <a:rPr lang="ru-RU" sz="2000" b="1" dirty="0" err="1"/>
              <a:t>Ацетилкофермент</a:t>
            </a:r>
            <a:r>
              <a:rPr lang="ru-RU" sz="2000" b="1" dirty="0"/>
              <a:t> А (ацетил-</a:t>
            </a:r>
            <a:r>
              <a:rPr lang="ru-RU" sz="2000" b="1" dirty="0" err="1"/>
              <a:t>СоА</a:t>
            </a:r>
            <a:r>
              <a:rPr lang="ru-RU" sz="2000" b="1" dirty="0"/>
              <a:t>) </a:t>
            </a:r>
            <a:r>
              <a:rPr lang="ru-RU" sz="2000" dirty="0" err="1"/>
              <a:t>кейбір</a:t>
            </a:r>
            <a:r>
              <a:rPr lang="ru-RU" sz="2000" dirty="0"/>
              <a:t> </a:t>
            </a:r>
            <a:r>
              <a:rPr lang="ru-RU" sz="2000" dirty="0" err="1"/>
              <a:t>ферментативті</a:t>
            </a:r>
            <a:r>
              <a:rPr lang="ru-RU" sz="2000" dirty="0"/>
              <a:t> </a:t>
            </a:r>
            <a:r>
              <a:rPr lang="ru-RU" sz="2000" dirty="0" err="1"/>
              <a:t>реакцияларда</a:t>
            </a:r>
            <a:r>
              <a:rPr lang="ru-RU" sz="2000" dirty="0"/>
              <a:t> ацетил </a:t>
            </a:r>
            <a:r>
              <a:rPr lang="ru-RU" sz="2000" dirty="0" err="1"/>
              <a:t>топтарының</a:t>
            </a:r>
            <a:r>
              <a:rPr lang="ru-RU" sz="2000" dirty="0"/>
              <a:t> </a:t>
            </a:r>
            <a:r>
              <a:rPr lang="ru-RU" sz="2000" dirty="0" err="1"/>
              <a:t>тасымалдаушысы</a:t>
            </a:r>
            <a:r>
              <a:rPr lang="ru-RU" sz="2000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табылады</a:t>
            </a:r>
            <a:r>
              <a:rPr lang="ru-RU" sz="2000" dirty="0"/>
              <a:t>. </a:t>
            </a:r>
            <a:r>
              <a:rPr lang="ru-RU" sz="2000" dirty="0" err="1"/>
              <a:t>Молекуланың</a:t>
            </a:r>
            <a:r>
              <a:rPr lang="ru-RU" sz="2000" dirty="0"/>
              <a:t>  </a:t>
            </a:r>
            <a:r>
              <a:rPr lang="ru-RU" sz="2000" dirty="0" err="1"/>
              <a:t>құрылымдық</a:t>
            </a:r>
            <a:r>
              <a:rPr lang="ru-RU" sz="2000" dirty="0"/>
              <a:t> </a:t>
            </a:r>
            <a:r>
              <a:rPr lang="ru-RU" sz="2000" dirty="0" err="1"/>
              <a:t>формуласында</a:t>
            </a:r>
            <a:r>
              <a:rPr lang="ru-RU" sz="2000" dirty="0"/>
              <a:t> </a:t>
            </a:r>
            <a:r>
              <a:rPr lang="ru-RU" sz="2000" dirty="0" err="1"/>
              <a:t>функционалдық</a:t>
            </a:r>
            <a:r>
              <a:rPr lang="ru-RU" sz="2000" dirty="0"/>
              <a:t> </a:t>
            </a:r>
            <a:r>
              <a:rPr lang="ru-RU" sz="2000" dirty="0" err="1"/>
              <a:t>топтар</a:t>
            </a:r>
            <a:r>
              <a:rPr lang="ru-RU" sz="2000" dirty="0"/>
              <a:t> </a:t>
            </a:r>
            <a:r>
              <a:rPr lang="ru-RU" sz="2000" dirty="0" err="1"/>
              <a:t>көрсетілген</a:t>
            </a:r>
            <a:r>
              <a:rPr lang="ru-RU" sz="2000" dirty="0"/>
              <a:t>. Осы </a:t>
            </a:r>
            <a:r>
              <a:rPr lang="ru-RU" sz="2000" dirty="0" err="1"/>
              <a:t>функционалдық</a:t>
            </a:r>
            <a:r>
              <a:rPr lang="ru-RU" sz="2000" dirty="0"/>
              <a:t> </a:t>
            </a:r>
            <a:r>
              <a:rPr lang="ru-RU" sz="2000" dirty="0" err="1"/>
              <a:t>топтардың</a:t>
            </a:r>
            <a:r>
              <a:rPr lang="ru-RU" sz="2000" dirty="0"/>
              <a:t> </a:t>
            </a:r>
            <a:r>
              <a:rPr lang="ru-RU" sz="2000" dirty="0" err="1"/>
              <a:t>кейбірі</a:t>
            </a:r>
            <a:r>
              <a:rPr lang="ru-RU" sz="2000" dirty="0"/>
              <a:t> </a:t>
            </a:r>
            <a:r>
              <a:rPr lang="ru-RU" sz="2000" dirty="0" err="1"/>
              <a:t>ортаның</a:t>
            </a:r>
            <a:r>
              <a:rPr lang="ru-RU" sz="2000" dirty="0"/>
              <a:t> рН </a:t>
            </a:r>
            <a:r>
              <a:rPr lang="ru-RU" sz="2000" dirty="0" err="1"/>
              <a:t>мәніне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 </a:t>
            </a:r>
            <a:r>
              <a:rPr lang="ru-RU" sz="2000" dirty="0" err="1"/>
              <a:t>протондалған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протондалмаған</a:t>
            </a:r>
            <a:r>
              <a:rPr lang="ru-RU" sz="2000" dirty="0"/>
              <a:t> </a:t>
            </a:r>
            <a:r>
              <a:rPr lang="ru-RU" sz="2000" dirty="0" err="1"/>
              <a:t>формаларда</a:t>
            </a:r>
            <a:r>
              <a:rPr lang="ru-RU" sz="2000" dirty="0"/>
              <a:t> </a:t>
            </a:r>
            <a:r>
              <a:rPr lang="ru-RU" sz="2000" dirty="0" err="1"/>
              <a:t>болуы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.</a:t>
            </a:r>
          </a:p>
          <a:p>
            <a:pPr indent="534988" algn="just"/>
            <a:r>
              <a:rPr lang="ru-RU" sz="2000" dirty="0" err="1"/>
              <a:t>Кеңістіктік</a:t>
            </a:r>
            <a:r>
              <a:rPr lang="ru-RU" sz="2000" dirty="0"/>
              <a:t> </a:t>
            </a:r>
            <a:r>
              <a:rPr lang="ru-RU" sz="2000" dirty="0" err="1"/>
              <a:t>модельде</a:t>
            </a:r>
            <a:r>
              <a:rPr lang="ru-RU" sz="2000" dirty="0"/>
              <a:t> </a:t>
            </a:r>
            <a:r>
              <a:rPr lang="en-US" sz="2000" dirty="0"/>
              <a:t>N </a:t>
            </a:r>
            <a:r>
              <a:rPr lang="ru-RU" sz="2000" dirty="0" err="1"/>
              <a:t>атомдары</a:t>
            </a:r>
            <a:r>
              <a:rPr lang="ru-RU" sz="2000" dirty="0"/>
              <a:t> </a:t>
            </a:r>
            <a:r>
              <a:rPr lang="ru-RU" sz="2000" dirty="0" err="1"/>
              <a:t>көк</a:t>
            </a:r>
            <a:r>
              <a:rPr lang="ru-RU" sz="2000" dirty="0"/>
              <a:t>, С </a:t>
            </a:r>
            <a:r>
              <a:rPr lang="ru-RU" sz="2000" dirty="0" err="1"/>
              <a:t>қара</a:t>
            </a:r>
            <a:r>
              <a:rPr lang="ru-RU" sz="2000" dirty="0"/>
              <a:t>, Р </a:t>
            </a:r>
            <a:r>
              <a:rPr lang="ru-RU" sz="2000" dirty="0" err="1"/>
              <a:t>қызғылт</a:t>
            </a:r>
            <a:r>
              <a:rPr lang="ru-RU" sz="2000" dirty="0"/>
              <a:t> </a:t>
            </a:r>
            <a:r>
              <a:rPr lang="ru-RU" sz="2000" dirty="0" err="1"/>
              <a:t>сары</a:t>
            </a:r>
            <a:r>
              <a:rPr lang="ru-RU" sz="2000" dirty="0"/>
              <a:t>, О </a:t>
            </a:r>
            <a:r>
              <a:rPr lang="ru-RU" sz="2000" dirty="0" err="1"/>
              <a:t>қызыл</a:t>
            </a:r>
            <a:r>
              <a:rPr lang="ru-RU" sz="2000" dirty="0"/>
              <a:t>, </a:t>
            </a:r>
            <a:r>
              <a:rPr lang="en-US" sz="2000" dirty="0"/>
              <a:t>H </a:t>
            </a:r>
            <a:r>
              <a:rPr lang="ru-RU" sz="2000" dirty="0" err="1"/>
              <a:t>ақ</a:t>
            </a:r>
            <a:r>
              <a:rPr lang="ru-RU" sz="2000" dirty="0"/>
              <a:t> </a:t>
            </a:r>
            <a:r>
              <a:rPr lang="ru-RU" sz="2000" dirty="0" err="1"/>
              <a:t>түспен</a:t>
            </a:r>
            <a:r>
              <a:rPr lang="ru-RU" sz="2000" dirty="0"/>
              <a:t> </a:t>
            </a:r>
            <a:r>
              <a:rPr lang="ru-RU" sz="2000" dirty="0" err="1"/>
              <a:t>көрсетілген</a:t>
            </a:r>
            <a:r>
              <a:rPr lang="ru-RU" sz="2000" dirty="0"/>
              <a:t>. </a:t>
            </a:r>
            <a:r>
              <a:rPr lang="ru-RU" sz="2000" dirty="0" err="1"/>
              <a:t>Сол</a:t>
            </a:r>
            <a:r>
              <a:rPr lang="ru-RU" sz="2000" dirty="0"/>
              <a:t> </a:t>
            </a:r>
            <a:r>
              <a:rPr lang="ru-RU" sz="2000" dirty="0" err="1"/>
              <a:t>жақтағы</a:t>
            </a:r>
            <a:r>
              <a:rPr lang="ru-RU" sz="2000" dirty="0"/>
              <a:t> </a:t>
            </a:r>
            <a:r>
              <a:rPr lang="ru-RU" sz="2000" dirty="0" err="1"/>
              <a:t>сары</a:t>
            </a:r>
            <a:r>
              <a:rPr lang="ru-RU" sz="2000" dirty="0"/>
              <a:t> </a:t>
            </a:r>
            <a:r>
              <a:rPr lang="ru-RU" sz="2000" dirty="0" err="1"/>
              <a:t>түс</a:t>
            </a:r>
            <a:r>
              <a:rPr lang="ru-RU" sz="2000" dirty="0"/>
              <a:t> ацетил </a:t>
            </a:r>
            <a:r>
              <a:rPr lang="ru-RU" sz="2000" dirty="0" err="1"/>
              <a:t>қалдығы</a:t>
            </a:r>
            <a:r>
              <a:rPr lang="ru-RU" sz="2000" dirty="0"/>
              <a:t> мен кофермент А </a:t>
            </a:r>
            <a:r>
              <a:rPr lang="ru-RU" sz="2000" dirty="0" err="1"/>
              <a:t>арасындағы</a:t>
            </a:r>
            <a:r>
              <a:rPr lang="ru-RU" sz="2000" dirty="0"/>
              <a:t> </a:t>
            </a:r>
            <a:r>
              <a:rPr lang="ru-RU" sz="2000" dirty="0" err="1"/>
              <a:t>тиоэфирлік</a:t>
            </a:r>
            <a:r>
              <a:rPr lang="ru-RU" sz="2000" dirty="0"/>
              <a:t> </a:t>
            </a:r>
            <a:r>
              <a:rPr lang="ru-RU" sz="2000" dirty="0" err="1"/>
              <a:t>байланыстағы</a:t>
            </a:r>
            <a:r>
              <a:rPr lang="ru-RU" sz="2000" dirty="0"/>
              <a:t> </a:t>
            </a:r>
            <a:r>
              <a:rPr lang="ru-RU" sz="2000" dirty="0" err="1"/>
              <a:t>күкірт</a:t>
            </a:r>
            <a:r>
              <a:rPr lang="ru-RU" sz="2000" dirty="0"/>
              <a:t> </a:t>
            </a:r>
            <a:r>
              <a:rPr lang="ru-RU" sz="2000" dirty="0" err="1"/>
              <a:t>атомын</a:t>
            </a:r>
            <a:r>
              <a:rPr lang="ru-RU" sz="2000" dirty="0"/>
              <a:t> </a:t>
            </a:r>
            <a:r>
              <a:rPr lang="ru-RU" sz="2000" dirty="0" err="1"/>
              <a:t>көрсетеді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6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068" y="493029"/>
            <a:ext cx="1137824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b="1" dirty="0" err="1">
                <a:solidFill>
                  <a:srgbClr val="FF0000"/>
                </a:solidFill>
              </a:rPr>
              <a:t>Жасушалар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ұсақ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молекулалардың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жан-жақты</a:t>
            </a:r>
            <a:r>
              <a:rPr lang="ru-RU" sz="2400" b="1" dirty="0">
                <a:solidFill>
                  <a:srgbClr val="FF0000"/>
                </a:solidFill>
              </a:rPr>
              <a:t> (универсальный) </a:t>
            </a:r>
            <a:r>
              <a:rPr lang="ru-RU" sz="2400" b="1" dirty="0" err="1">
                <a:solidFill>
                  <a:srgbClr val="FF0000"/>
                </a:solidFill>
              </a:rPr>
              <a:t>жиынтығынан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тұрады</a:t>
            </a:r>
            <a:endParaRPr lang="ru-RU" sz="2400" b="1" dirty="0">
              <a:solidFill>
                <a:srgbClr val="FF0000"/>
              </a:solidFill>
            </a:endParaRPr>
          </a:p>
          <a:p>
            <a:pPr indent="534988" algn="just"/>
            <a:r>
              <a:rPr lang="ru-RU" sz="2400" dirty="0" err="1"/>
              <a:t>Әрбір</a:t>
            </a:r>
            <a:r>
              <a:rPr lang="ru-RU" sz="2400" dirty="0"/>
              <a:t> </a:t>
            </a:r>
            <a:r>
              <a:rPr lang="ru-RU" sz="2400" dirty="0" err="1"/>
              <a:t>жасушаның</a:t>
            </a:r>
            <a:r>
              <a:rPr lang="ru-RU" sz="2400" dirty="0"/>
              <a:t> </a:t>
            </a:r>
            <a:r>
              <a:rPr lang="ru-RU" sz="2400" dirty="0" err="1"/>
              <a:t>сулы</a:t>
            </a:r>
            <a:r>
              <a:rPr lang="ru-RU" sz="2400" dirty="0"/>
              <a:t> </a:t>
            </a:r>
            <a:r>
              <a:rPr lang="ru-RU" sz="2400" dirty="0" err="1"/>
              <a:t>фазасында</a:t>
            </a:r>
            <a:r>
              <a:rPr lang="ru-RU" sz="2400" dirty="0"/>
              <a:t> (</a:t>
            </a:r>
            <a:r>
              <a:rPr lang="ru-RU" sz="2400" dirty="0" err="1"/>
              <a:t>цитозолында</a:t>
            </a:r>
            <a:r>
              <a:rPr lang="ru-RU" sz="2400" dirty="0"/>
              <a:t>) -100-ден -500-ге </a:t>
            </a:r>
            <a:r>
              <a:rPr lang="ru-RU" sz="2400" dirty="0" err="1"/>
              <a:t>дейінгі</a:t>
            </a:r>
            <a:r>
              <a:rPr lang="ru-RU" sz="2400" dirty="0"/>
              <a:t> </a:t>
            </a:r>
            <a:r>
              <a:rPr lang="ru-RU" sz="2400" dirty="0" err="1"/>
              <a:t>молекулалық</a:t>
            </a:r>
            <a:r>
              <a:rPr lang="ru-RU" sz="2400" dirty="0"/>
              <a:t> </a:t>
            </a:r>
            <a:r>
              <a:rPr lang="ru-RU" sz="2400" dirty="0" err="1"/>
              <a:t>салмағымен</a:t>
            </a:r>
            <a:r>
              <a:rPr lang="ru-RU" sz="2400" dirty="0"/>
              <a:t> </a:t>
            </a:r>
            <a:r>
              <a:rPr lang="ru-RU" sz="2400" dirty="0" err="1"/>
              <a:t>мыңға</a:t>
            </a:r>
            <a:r>
              <a:rPr lang="ru-RU" sz="2400" dirty="0"/>
              <a:t> </a:t>
            </a:r>
            <a:r>
              <a:rPr lang="ru-RU" sz="2400" dirty="0" err="1"/>
              <a:t>жуық</a:t>
            </a:r>
            <a:r>
              <a:rPr lang="ru-RU" sz="2400" dirty="0"/>
              <a:t> </a:t>
            </a:r>
            <a:r>
              <a:rPr lang="ru-RU" sz="2400" dirty="0" err="1"/>
              <a:t>әртүрлі</a:t>
            </a:r>
            <a:r>
              <a:rPr lang="ru-RU" sz="2400" dirty="0"/>
              <a:t> </a:t>
            </a:r>
            <a:r>
              <a:rPr lang="ru-RU" sz="2400" dirty="0" err="1"/>
              <a:t>ұсақ</a:t>
            </a:r>
            <a:r>
              <a:rPr lang="ru-RU" sz="2400" dirty="0"/>
              <a:t> </a:t>
            </a:r>
            <a:r>
              <a:rPr lang="ru-RU" sz="2400" dirty="0" err="1"/>
              <a:t>органикалық</a:t>
            </a:r>
            <a:r>
              <a:rPr lang="ru-RU" sz="2400" dirty="0"/>
              <a:t> </a:t>
            </a:r>
            <a:r>
              <a:rPr lang="ru-RU" sz="2400" dirty="0" err="1"/>
              <a:t>молекулалар</a:t>
            </a:r>
            <a:r>
              <a:rPr lang="ru-RU" sz="2400" dirty="0"/>
              <a:t> </a:t>
            </a:r>
            <a:r>
              <a:rPr lang="ru-RU" sz="2400" dirty="0" err="1"/>
              <a:t>еріген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dirty="0"/>
              <a:t>Эволюция </a:t>
            </a:r>
            <a:r>
              <a:rPr lang="ru-RU" sz="2400" dirty="0" err="1"/>
              <a:t>барысында</a:t>
            </a:r>
            <a:r>
              <a:rPr lang="ru-RU" sz="2400" dirty="0"/>
              <a:t> </a:t>
            </a:r>
            <a:r>
              <a:rPr lang="ru-RU" sz="2400" dirty="0" err="1"/>
              <a:t>сақталған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метаболикалық</a:t>
            </a:r>
            <a:r>
              <a:rPr lang="ru-RU" sz="2400" dirty="0"/>
              <a:t> </a:t>
            </a:r>
            <a:r>
              <a:rPr lang="ru-RU" sz="2400" dirty="0" err="1"/>
              <a:t>жолдардың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метаболиттері</a:t>
            </a:r>
            <a:r>
              <a:rPr lang="ru-RU" sz="2400" dirty="0"/>
              <a:t> </a:t>
            </a:r>
            <a:r>
              <a:rPr lang="ru-RU" sz="2400" dirty="0" err="1"/>
              <a:t>барлық</a:t>
            </a:r>
            <a:r>
              <a:rPr lang="ru-RU" sz="2400" dirty="0"/>
              <a:t> </a:t>
            </a:r>
            <a:r>
              <a:rPr lang="ru-RU" sz="2400" dirty="0" err="1"/>
              <a:t>дерлік</a:t>
            </a:r>
            <a:r>
              <a:rPr lang="ru-RU" sz="2400" dirty="0"/>
              <a:t> </a:t>
            </a:r>
            <a:r>
              <a:rPr lang="ru-RU" sz="2400" dirty="0" err="1"/>
              <a:t>жасушаларда</a:t>
            </a:r>
            <a:r>
              <a:rPr lang="ru-RU" sz="2400" dirty="0"/>
              <a:t> </a:t>
            </a:r>
            <a:r>
              <a:rPr lang="ru-RU" sz="2400" dirty="0" err="1"/>
              <a:t>кездеседі</a:t>
            </a:r>
            <a:r>
              <a:rPr lang="ru-RU" sz="2400" dirty="0"/>
              <a:t>.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молекулалар</a:t>
            </a:r>
            <a:r>
              <a:rPr lang="ru-RU" sz="2400" dirty="0"/>
              <a:t> </a:t>
            </a:r>
            <a:r>
              <a:rPr lang="ru-RU" sz="2400" dirty="0" err="1"/>
              <a:t>жиынтығына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амин </a:t>
            </a:r>
            <a:r>
              <a:rPr lang="ru-RU" sz="2400" dirty="0" err="1"/>
              <a:t>қышқылдары</a:t>
            </a:r>
            <a:r>
              <a:rPr lang="ru-RU" sz="2400" dirty="0"/>
              <a:t>, </a:t>
            </a:r>
            <a:r>
              <a:rPr lang="ru-RU" sz="2400" dirty="0" err="1"/>
              <a:t>нуклеотидтер</a:t>
            </a:r>
            <a:r>
              <a:rPr lang="ru-RU" sz="2400" dirty="0"/>
              <a:t>, </a:t>
            </a:r>
            <a:r>
              <a:rPr lang="ru-RU" sz="2400" dirty="0" err="1"/>
              <a:t>қанттар</a:t>
            </a:r>
            <a:r>
              <a:rPr lang="ru-RU" sz="2400" dirty="0"/>
              <a:t> (сахар)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фосфорланған</a:t>
            </a:r>
            <a:r>
              <a:rPr lang="ru-RU" sz="2400" dirty="0"/>
              <a:t> </a:t>
            </a:r>
            <a:r>
              <a:rPr lang="ru-RU" sz="2400" dirty="0" err="1"/>
              <a:t>туындылары</a:t>
            </a:r>
            <a:r>
              <a:rPr lang="ru-RU" sz="2400" dirty="0"/>
              <a:t>, </a:t>
            </a:r>
            <a:r>
              <a:rPr lang="ru-RU" sz="2400" dirty="0" err="1"/>
              <a:t>сондай-ақ</a:t>
            </a:r>
            <a:r>
              <a:rPr lang="ru-RU" sz="2400" dirty="0"/>
              <a:t> </a:t>
            </a:r>
            <a:r>
              <a:rPr lang="ru-RU" sz="2400" dirty="0" err="1"/>
              <a:t>бірқатар</a:t>
            </a:r>
            <a:r>
              <a:rPr lang="ru-RU" sz="2400" dirty="0"/>
              <a:t> моно-, </a:t>
            </a:r>
            <a:r>
              <a:rPr lang="ru-RU" sz="2400" dirty="0" err="1"/>
              <a:t>екі</a:t>
            </a:r>
            <a:r>
              <a:rPr lang="ru-RU" sz="2400" dirty="0"/>
              <a:t>- (</a:t>
            </a:r>
            <a:r>
              <a:rPr lang="ru-RU" sz="2400" dirty="0" err="1"/>
              <a:t>ди</a:t>
            </a:r>
            <a:r>
              <a:rPr lang="ru-RU" sz="2400" dirty="0"/>
              <a:t>-)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үш</a:t>
            </a:r>
            <a:r>
              <a:rPr lang="ru-RU" sz="2400" dirty="0"/>
              <a:t>- (три-) карбон </a:t>
            </a:r>
            <a:r>
              <a:rPr lang="ru-RU" sz="2400" dirty="0" err="1"/>
              <a:t>қышқылдары</a:t>
            </a:r>
            <a:r>
              <a:rPr lang="ru-RU" sz="2400" dirty="0"/>
              <a:t> </a:t>
            </a:r>
            <a:r>
              <a:rPr lang="ru-RU" sz="2400" dirty="0" err="1"/>
              <a:t>кіреді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молекулалардың</a:t>
            </a:r>
            <a:r>
              <a:rPr lang="ru-RU" sz="2400" dirty="0"/>
              <a:t> </a:t>
            </a:r>
            <a:r>
              <a:rPr lang="ru-RU" sz="2400" dirty="0" err="1"/>
              <a:t>барлығы</a:t>
            </a:r>
            <a:r>
              <a:rPr lang="ru-RU" sz="2400" dirty="0"/>
              <a:t> </a:t>
            </a:r>
            <a:r>
              <a:rPr lang="ru-RU" sz="2400" dirty="0" err="1"/>
              <a:t>полярлы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зарядталған</a:t>
            </a:r>
            <a:r>
              <a:rPr lang="ru-RU" sz="2400" dirty="0"/>
              <a:t>, суда </a:t>
            </a:r>
            <a:r>
              <a:rPr lang="ru-RU" sz="2400" dirty="0" err="1"/>
              <a:t>ериді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микромолярлық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миллимолярлық</a:t>
            </a:r>
            <a:r>
              <a:rPr lang="ru-RU" sz="2400" dirty="0"/>
              <a:t> </a:t>
            </a:r>
            <a:r>
              <a:rPr lang="ru-RU" sz="2400" dirty="0" err="1"/>
              <a:t>концентрацияда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 </a:t>
            </a:r>
            <a:r>
              <a:rPr lang="ru-RU" sz="2400" dirty="0" err="1"/>
              <a:t>Олар</a:t>
            </a:r>
            <a:r>
              <a:rPr lang="ru-RU" sz="2400" dirty="0"/>
              <a:t> </a:t>
            </a:r>
            <a:r>
              <a:rPr lang="ru-RU" sz="2400" dirty="0" err="1"/>
              <a:t>жасуша</a:t>
            </a:r>
            <a:r>
              <a:rPr lang="ru-RU" sz="2400" dirty="0"/>
              <a:t> </a:t>
            </a:r>
            <a:r>
              <a:rPr lang="ru-RU" sz="2400" dirty="0" err="1"/>
              <a:t>ішінде</a:t>
            </a:r>
            <a:r>
              <a:rPr lang="ru-RU" sz="2400" dirty="0"/>
              <a:t> </a:t>
            </a:r>
            <a:r>
              <a:rPr lang="ru-RU" sz="2400" dirty="0" err="1"/>
              <a:t>сақталады</a:t>
            </a:r>
            <a:r>
              <a:rPr lang="ru-RU" sz="2400" dirty="0"/>
              <a:t>, </a:t>
            </a:r>
            <a:r>
              <a:rPr lang="ru-RU" sz="2400" dirty="0" err="1"/>
              <a:t>өйткені</a:t>
            </a:r>
            <a:r>
              <a:rPr lang="ru-RU" sz="2400" dirty="0"/>
              <a:t> </a:t>
            </a:r>
            <a:r>
              <a:rPr lang="ru-RU" sz="2400" dirty="0" err="1"/>
              <a:t>олар</a:t>
            </a:r>
            <a:r>
              <a:rPr lang="ru-RU" sz="2400" dirty="0"/>
              <a:t> </a:t>
            </a:r>
            <a:r>
              <a:rPr lang="ru-RU" sz="2400" dirty="0" err="1"/>
              <a:t>плазматикалық</a:t>
            </a:r>
            <a:r>
              <a:rPr lang="ru-RU" sz="2400" dirty="0"/>
              <a:t> </a:t>
            </a:r>
            <a:r>
              <a:rPr lang="ru-RU" sz="2400" dirty="0" err="1"/>
              <a:t>мембранадан</a:t>
            </a:r>
            <a:r>
              <a:rPr lang="ru-RU" sz="2400" dirty="0"/>
              <a:t> </a:t>
            </a:r>
            <a:r>
              <a:rPr lang="ru-RU" sz="2400" dirty="0" err="1"/>
              <a:t>өздігінен</a:t>
            </a:r>
            <a:r>
              <a:rPr lang="ru-RU" sz="2400" dirty="0"/>
              <a:t> </a:t>
            </a:r>
            <a:r>
              <a:rPr lang="ru-RU" sz="2400" dirty="0" err="1"/>
              <a:t>өте</a:t>
            </a:r>
            <a:r>
              <a:rPr lang="ru-RU" sz="2400" dirty="0"/>
              <a:t> </a:t>
            </a:r>
            <a:r>
              <a:rPr lang="ru-RU" sz="2400" dirty="0" err="1"/>
              <a:t>алмайды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dirty="0" err="1"/>
              <a:t>Белгілі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молекулалардың</a:t>
            </a:r>
            <a:r>
              <a:rPr lang="ru-RU" sz="2400" dirty="0"/>
              <a:t> </a:t>
            </a:r>
            <a:r>
              <a:rPr lang="ru-RU" sz="2400" dirty="0" err="1"/>
              <a:t>жасуша</a:t>
            </a:r>
            <a:r>
              <a:rPr lang="ru-RU" sz="2400" dirty="0"/>
              <a:t> </a:t>
            </a:r>
            <a:r>
              <a:rPr lang="ru-RU" sz="2400" dirty="0" err="1"/>
              <a:t>ішіне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одан</a:t>
            </a:r>
            <a:r>
              <a:rPr lang="ru-RU" sz="2400" dirty="0"/>
              <a:t> </a:t>
            </a:r>
            <a:r>
              <a:rPr lang="ru-RU" sz="2400" dirty="0" err="1"/>
              <a:t>тыс</a:t>
            </a:r>
            <a:r>
              <a:rPr lang="ru-RU" sz="2400" dirty="0"/>
              <a:t>, </a:t>
            </a:r>
            <a:r>
              <a:rPr lang="ru-RU" sz="2400" dirty="0" err="1"/>
              <a:t>сондай-ақ</a:t>
            </a:r>
            <a:r>
              <a:rPr lang="ru-RU" sz="2400" dirty="0"/>
              <a:t> </a:t>
            </a:r>
            <a:r>
              <a:rPr lang="ru-RU" sz="2400" dirty="0" err="1"/>
              <a:t>эукариоттық</a:t>
            </a:r>
            <a:r>
              <a:rPr lang="ru-RU" sz="2400" dirty="0"/>
              <a:t> </a:t>
            </a:r>
            <a:r>
              <a:rPr lang="ru-RU" sz="2400" dirty="0" err="1"/>
              <a:t>жасушаның</a:t>
            </a:r>
            <a:r>
              <a:rPr lang="ru-RU" sz="2400" dirty="0"/>
              <a:t> </a:t>
            </a:r>
            <a:r>
              <a:rPr lang="ru-RU" sz="2400" dirty="0" err="1"/>
              <a:t>әртүрлі</a:t>
            </a:r>
            <a:r>
              <a:rPr lang="ru-RU" sz="2400" dirty="0"/>
              <a:t> </a:t>
            </a:r>
            <a:r>
              <a:rPr lang="ru-RU" sz="2400" dirty="0" err="1"/>
              <a:t>бөлімшелері</a:t>
            </a:r>
            <a:r>
              <a:rPr lang="ru-RU" sz="2400" dirty="0"/>
              <a:t> </a:t>
            </a:r>
            <a:r>
              <a:rPr lang="ru-RU" sz="2400" dirty="0" err="1"/>
              <a:t>арасында</a:t>
            </a:r>
            <a:r>
              <a:rPr lang="ru-RU" sz="2400" dirty="0"/>
              <a:t> </a:t>
            </a:r>
            <a:r>
              <a:rPr lang="ru-RU" sz="2400" dirty="0" err="1"/>
              <a:t>қозғалысын</a:t>
            </a:r>
            <a:r>
              <a:rPr lang="ru-RU" sz="2400" dirty="0"/>
              <a:t> тек </a:t>
            </a:r>
            <a:r>
              <a:rPr lang="ru-RU" sz="2400" dirty="0" err="1"/>
              <a:t>арнайы</a:t>
            </a:r>
            <a:r>
              <a:rPr lang="ru-RU" sz="2400" dirty="0"/>
              <a:t> </a:t>
            </a:r>
            <a:r>
              <a:rPr lang="ru-RU" sz="2400" dirty="0" err="1"/>
              <a:t>мембраналық</a:t>
            </a:r>
            <a:r>
              <a:rPr lang="ru-RU" sz="2400" dirty="0"/>
              <a:t> </a:t>
            </a:r>
            <a:r>
              <a:rPr lang="ru-RU" sz="2400" dirty="0" err="1"/>
              <a:t>тасымалдау</a:t>
            </a:r>
            <a:r>
              <a:rPr lang="ru-RU" sz="2400" dirty="0"/>
              <a:t> </a:t>
            </a:r>
            <a:r>
              <a:rPr lang="ru-RU" sz="2400" dirty="0" err="1"/>
              <a:t>құрылымдары</a:t>
            </a:r>
            <a:r>
              <a:rPr lang="ru-RU" sz="2400" dirty="0"/>
              <a:t> </a:t>
            </a:r>
            <a:r>
              <a:rPr lang="ru-RU" sz="2400" dirty="0" err="1"/>
              <a:t>ғана</a:t>
            </a:r>
            <a:r>
              <a:rPr lang="ru-RU" sz="2400" dirty="0"/>
              <a:t> </a:t>
            </a:r>
            <a:r>
              <a:rPr lang="ru-RU" sz="2400" dirty="0" err="1"/>
              <a:t>қамтамасыз</a:t>
            </a:r>
            <a:r>
              <a:rPr lang="ru-RU" sz="2400" dirty="0"/>
              <a:t> </a:t>
            </a:r>
            <a:r>
              <a:rPr lang="ru-RU" sz="2400" dirty="0" err="1"/>
              <a:t>етеді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24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563" y="399568"/>
            <a:ext cx="113178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dirty="0" err="1"/>
              <a:t>Тірі</a:t>
            </a:r>
            <a:r>
              <a:rPr lang="ru-RU" sz="2400" dirty="0"/>
              <a:t> </a:t>
            </a:r>
            <a:r>
              <a:rPr lang="ru-RU" sz="2400" dirty="0" err="1"/>
              <a:t>организмдердің</a:t>
            </a:r>
            <a:r>
              <a:rPr lang="ru-RU" sz="2400" dirty="0"/>
              <a:t> </a:t>
            </a:r>
            <a:r>
              <a:rPr lang="ru-RU" sz="2400" dirty="0" err="1"/>
              <a:t>жасушаларындағы</a:t>
            </a:r>
            <a:r>
              <a:rPr lang="ru-RU" sz="2400" dirty="0"/>
              <a:t> </a:t>
            </a:r>
            <a:r>
              <a:rPr lang="ru-RU" sz="2400" dirty="0" err="1"/>
              <a:t>бірдей</a:t>
            </a:r>
            <a:r>
              <a:rPr lang="ru-RU" sz="2400" dirty="0"/>
              <a:t> </a:t>
            </a:r>
            <a:r>
              <a:rPr lang="ru-RU" sz="2400" dirty="0" err="1"/>
              <a:t>заттардың</a:t>
            </a:r>
            <a:r>
              <a:rPr lang="ru-RU" sz="2400" dirty="0"/>
              <a:t> </a:t>
            </a:r>
            <a:r>
              <a:rPr lang="ru-RU" sz="2400" dirty="0" err="1"/>
              <a:t>біртұтас</a:t>
            </a:r>
            <a:r>
              <a:rPr lang="ru-RU" sz="2400" dirty="0"/>
              <a:t> </a:t>
            </a:r>
            <a:r>
              <a:rPr lang="ru-RU" sz="2400" dirty="0" err="1"/>
              <a:t>жиынтығы</a:t>
            </a:r>
            <a:r>
              <a:rPr lang="ru-RU" sz="2400" dirty="0"/>
              <a:t> </a:t>
            </a:r>
            <a:r>
              <a:rPr lang="ru-RU" sz="2400" dirty="0" err="1"/>
              <a:t>зат</a:t>
            </a:r>
            <a:r>
              <a:rPr lang="ru-RU" sz="2400" dirty="0"/>
              <a:t> </a:t>
            </a:r>
            <a:r>
              <a:rPr lang="ru-RU" sz="2400" dirty="0" err="1"/>
              <a:t>алмасу</a:t>
            </a:r>
            <a:r>
              <a:rPr lang="ru-RU" sz="2400" dirty="0"/>
              <a:t> </a:t>
            </a:r>
            <a:r>
              <a:rPr lang="ru-RU" sz="2400" dirty="0" err="1"/>
              <a:t>принциптерінің</a:t>
            </a:r>
            <a:r>
              <a:rPr lang="ru-RU" sz="2400" dirty="0"/>
              <a:t> </a:t>
            </a:r>
            <a:r>
              <a:rPr lang="ru-RU" sz="2400" dirty="0" err="1"/>
              <a:t>әмбебаптылығының</a:t>
            </a:r>
            <a:r>
              <a:rPr lang="ru-RU" sz="2400" dirty="0"/>
              <a:t> </a:t>
            </a:r>
            <a:r>
              <a:rPr lang="ru-RU" sz="2400" dirty="0" err="1"/>
              <a:t>көрінісі</a:t>
            </a:r>
            <a:r>
              <a:rPr lang="ru-RU" sz="2400" dirty="0"/>
              <a:t>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табылады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алғашқы</a:t>
            </a:r>
            <a:r>
              <a:rPr lang="ru-RU" sz="2400" dirty="0"/>
              <a:t> </a:t>
            </a:r>
            <a:r>
              <a:rPr lang="ru-RU" sz="2400" dirty="0" err="1"/>
              <a:t>жасушаларда</a:t>
            </a:r>
            <a:r>
              <a:rPr lang="ru-RU" sz="2400" dirty="0"/>
              <a:t> </a:t>
            </a:r>
            <a:r>
              <a:rPr lang="ru-RU" sz="2400" dirty="0" err="1"/>
              <a:t>пайда</a:t>
            </a:r>
            <a:r>
              <a:rPr lang="ru-RU" sz="2400" dirty="0"/>
              <a:t> </a:t>
            </a:r>
            <a:r>
              <a:rPr lang="ru-RU" sz="2400" dirty="0" err="1"/>
              <a:t>болған</a:t>
            </a:r>
            <a:r>
              <a:rPr lang="ru-RU" sz="2400" dirty="0"/>
              <a:t> </a:t>
            </a:r>
            <a:r>
              <a:rPr lang="ru-RU" sz="2400" dirty="0" err="1"/>
              <a:t>зат</a:t>
            </a:r>
            <a:r>
              <a:rPr lang="ru-RU" sz="2400" dirty="0"/>
              <a:t> </a:t>
            </a:r>
            <a:r>
              <a:rPr lang="ru-RU" sz="2400" dirty="0" err="1"/>
              <a:t>алмасу</a:t>
            </a:r>
            <a:r>
              <a:rPr lang="ru-RU" sz="2400" dirty="0"/>
              <a:t> </a:t>
            </a:r>
            <a:r>
              <a:rPr lang="ru-RU" sz="2400" dirty="0" err="1"/>
              <a:t>процестерінің</a:t>
            </a:r>
            <a:r>
              <a:rPr lang="ru-RU" sz="2400" dirty="0"/>
              <a:t> </a:t>
            </a:r>
            <a:r>
              <a:rPr lang="ru-RU" sz="2400" dirty="0" err="1"/>
              <a:t>эволюциялық</a:t>
            </a:r>
            <a:r>
              <a:rPr lang="ru-RU" sz="2400" dirty="0"/>
              <a:t> </a:t>
            </a:r>
            <a:r>
              <a:rPr lang="ru-RU" sz="2400" dirty="0" err="1"/>
              <a:t>консерватизмін</a:t>
            </a:r>
            <a:r>
              <a:rPr lang="ru-RU" sz="2400" dirty="0"/>
              <a:t> </a:t>
            </a:r>
            <a:r>
              <a:rPr lang="ru-RU" sz="2400" dirty="0" err="1"/>
              <a:t>көрсетеді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dirty="0" err="1"/>
              <a:t>Дегенмен</a:t>
            </a:r>
            <a:r>
              <a:rPr lang="ru-RU" sz="2400" dirty="0"/>
              <a:t>, </a:t>
            </a:r>
            <a:r>
              <a:rPr lang="ru-RU" sz="2400" dirty="0" err="1"/>
              <a:t>кейбір</a:t>
            </a:r>
            <a:r>
              <a:rPr lang="ru-RU" sz="2400" dirty="0"/>
              <a:t> </a:t>
            </a:r>
            <a:r>
              <a:rPr lang="ru-RU" sz="2400" dirty="0" err="1"/>
              <a:t>шағын</a:t>
            </a:r>
            <a:r>
              <a:rPr lang="ru-RU" sz="2400" dirty="0"/>
              <a:t> </a:t>
            </a:r>
            <a:r>
              <a:rPr lang="ru-RU" sz="2400" dirty="0" err="1"/>
              <a:t>биологиялық</a:t>
            </a:r>
            <a:r>
              <a:rPr lang="ru-RU" sz="2400" dirty="0"/>
              <a:t> </a:t>
            </a:r>
            <a:r>
              <a:rPr lang="ru-RU" sz="2400" dirty="0" err="1"/>
              <a:t>молекулалар</a:t>
            </a:r>
            <a:r>
              <a:rPr lang="ru-RU" sz="2400" dirty="0"/>
              <a:t> </a:t>
            </a:r>
            <a:r>
              <a:rPr lang="ru-RU" sz="2400" dirty="0" err="1"/>
              <a:t>жасушалардың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ағзалардың</a:t>
            </a:r>
            <a:r>
              <a:rPr lang="ru-RU" sz="2400" dirty="0"/>
              <a:t> </a:t>
            </a:r>
            <a:r>
              <a:rPr lang="ru-RU" sz="2400" dirty="0" err="1"/>
              <a:t>белгілі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түрлерінде</a:t>
            </a:r>
            <a:r>
              <a:rPr lang="ru-RU" sz="2400" dirty="0"/>
              <a:t> </a:t>
            </a:r>
            <a:r>
              <a:rPr lang="ru-RU" sz="2400" dirty="0" err="1"/>
              <a:t>ғана</a:t>
            </a:r>
            <a:r>
              <a:rPr lang="ru-RU" sz="2400" dirty="0"/>
              <a:t> </a:t>
            </a:r>
            <a:r>
              <a:rPr lang="ru-RU" sz="2400" dirty="0" err="1"/>
              <a:t>кездеседі</a:t>
            </a:r>
            <a:r>
              <a:rPr lang="ru-RU" sz="2400" dirty="0"/>
              <a:t>. </a:t>
            </a:r>
            <a:r>
              <a:rPr lang="ru-RU" sz="2400" dirty="0" err="1"/>
              <a:t>Мысалы</a:t>
            </a:r>
            <a:r>
              <a:rPr lang="ru-RU" sz="2400" dirty="0"/>
              <a:t>, </a:t>
            </a:r>
            <a:r>
              <a:rPr lang="ru-RU" sz="2400" dirty="0" err="1"/>
              <a:t>тамырлы</a:t>
            </a:r>
            <a:r>
              <a:rPr lang="ru-RU" sz="2400" dirty="0"/>
              <a:t> </a:t>
            </a:r>
            <a:r>
              <a:rPr lang="ru-RU" sz="2400" dirty="0" err="1"/>
              <a:t>өсімдіктерде</a:t>
            </a:r>
            <a:r>
              <a:rPr lang="ru-RU" sz="2400" dirty="0"/>
              <a:t> </a:t>
            </a:r>
            <a:r>
              <a:rPr lang="ru-RU" sz="2400" dirty="0" err="1"/>
              <a:t>әдеттегі</a:t>
            </a:r>
            <a:r>
              <a:rPr lang="ru-RU" sz="2400" dirty="0"/>
              <a:t> </a:t>
            </a:r>
            <a:r>
              <a:rPr lang="ru-RU" sz="2400" dirty="0" err="1"/>
              <a:t>молекулалар</a:t>
            </a:r>
            <a:r>
              <a:rPr lang="ru-RU" sz="2400" dirty="0"/>
              <a:t> </a:t>
            </a:r>
            <a:r>
              <a:rPr lang="ru-RU" sz="2400" dirty="0" err="1"/>
              <a:t>жиынтығынан</a:t>
            </a:r>
            <a:r>
              <a:rPr lang="ru-RU" sz="2400" dirty="0"/>
              <a:t> </a:t>
            </a:r>
            <a:r>
              <a:rPr lang="ru-RU" sz="2400" dirty="0" err="1"/>
              <a:t>басқа</a:t>
            </a:r>
            <a:r>
              <a:rPr lang="ru-RU" sz="2400" dirty="0"/>
              <a:t> </a:t>
            </a:r>
            <a:r>
              <a:rPr lang="ru-RU" sz="2400" dirty="0" err="1"/>
              <a:t>өсімдік</a:t>
            </a:r>
            <a:r>
              <a:rPr lang="ru-RU" sz="2400" dirty="0"/>
              <a:t> </a:t>
            </a:r>
            <a:r>
              <a:rPr lang="ru-RU" sz="2400" dirty="0" err="1"/>
              <a:t>тіршілігінде</a:t>
            </a:r>
            <a:r>
              <a:rPr lang="ru-RU" sz="2400" dirty="0"/>
              <a:t> </a:t>
            </a:r>
            <a:r>
              <a:rPr lang="ru-RU" sz="2400" dirty="0" err="1"/>
              <a:t>ерекше</a:t>
            </a:r>
            <a:r>
              <a:rPr lang="ru-RU" sz="2400" dirty="0"/>
              <a:t> </a:t>
            </a:r>
            <a:r>
              <a:rPr lang="ru-RU" sz="2400" dirty="0" err="1"/>
              <a:t>рөл</a:t>
            </a:r>
            <a:r>
              <a:rPr lang="ru-RU" sz="2400" dirty="0"/>
              <a:t> </a:t>
            </a:r>
            <a:r>
              <a:rPr lang="ru-RU" sz="2400" dirty="0" err="1"/>
              <a:t>атқаратын</a:t>
            </a:r>
            <a:r>
              <a:rPr lang="ru-RU" sz="2400" dirty="0"/>
              <a:t> </a:t>
            </a:r>
            <a:r>
              <a:rPr lang="ru-RU" sz="2400" dirty="0" err="1"/>
              <a:t>шағын</a:t>
            </a:r>
            <a:r>
              <a:rPr lang="ru-RU" sz="2400" dirty="0"/>
              <a:t> </a:t>
            </a:r>
            <a:r>
              <a:rPr lang="ru-RU" sz="2400" dirty="0" err="1"/>
              <a:t>молекулалар</a:t>
            </a:r>
            <a:r>
              <a:rPr lang="ru-RU" sz="2400" dirty="0"/>
              <a:t> – </a:t>
            </a:r>
            <a:r>
              <a:rPr lang="ru-RU" sz="2400" dirty="0" err="1"/>
              <a:t>екіншілік</a:t>
            </a:r>
            <a:r>
              <a:rPr lang="ru-RU" sz="2400" dirty="0"/>
              <a:t> </a:t>
            </a:r>
            <a:r>
              <a:rPr lang="ru-RU" sz="2400" dirty="0" err="1"/>
              <a:t>метаболиттер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метаболиттерге</a:t>
            </a:r>
            <a:r>
              <a:rPr lang="ru-RU" sz="2400" dirty="0"/>
              <a:t> </a:t>
            </a:r>
            <a:r>
              <a:rPr lang="ru-RU" sz="2400" dirty="0" err="1"/>
              <a:t>өсімдіктерге</a:t>
            </a:r>
            <a:r>
              <a:rPr lang="ru-RU" sz="2400" dirty="0"/>
              <a:t> </a:t>
            </a:r>
            <a:r>
              <a:rPr lang="ru-RU" sz="2400" dirty="0" err="1"/>
              <a:t>өзіне</a:t>
            </a:r>
            <a:r>
              <a:rPr lang="ru-RU" sz="2400" dirty="0"/>
              <a:t> </a:t>
            </a:r>
            <a:r>
              <a:rPr lang="ru-RU" sz="2400" dirty="0" err="1"/>
              <a:t>тән</a:t>
            </a:r>
            <a:r>
              <a:rPr lang="ru-RU" sz="2400" dirty="0"/>
              <a:t> </a:t>
            </a:r>
            <a:r>
              <a:rPr lang="ru-RU" sz="2400" dirty="0" err="1"/>
              <a:t>иіс</a:t>
            </a:r>
            <a:r>
              <a:rPr lang="ru-RU" sz="2400" dirty="0"/>
              <a:t> </a:t>
            </a:r>
            <a:r>
              <a:rPr lang="ru-RU" sz="2400" dirty="0" err="1"/>
              <a:t>беретін</a:t>
            </a:r>
            <a:r>
              <a:rPr lang="ru-RU" sz="2400" dirty="0"/>
              <a:t> </a:t>
            </a:r>
            <a:r>
              <a:rPr lang="ru-RU" sz="2400" dirty="0" err="1"/>
              <a:t>қосылыстар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физиологиялық</a:t>
            </a:r>
            <a:r>
              <a:rPr lang="ru-RU" sz="2400" dirty="0"/>
              <a:t> </a:t>
            </a:r>
            <a:r>
              <a:rPr lang="ru-RU" sz="2400" dirty="0" err="1"/>
              <a:t>әсерлері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dirty="0" err="1"/>
              <a:t>адамдар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бағалайтын</a:t>
            </a:r>
            <a:r>
              <a:rPr lang="ru-RU" sz="2400" dirty="0"/>
              <a:t> морфин, хинин, никотин </a:t>
            </a:r>
            <a:r>
              <a:rPr lang="ru-RU" sz="2400" dirty="0" err="1"/>
              <a:t>және</a:t>
            </a:r>
            <a:r>
              <a:rPr lang="ru-RU" sz="2400" dirty="0"/>
              <a:t> кофеин </a:t>
            </a:r>
            <a:r>
              <a:rPr lang="ru-RU" sz="2400" dirty="0" err="1"/>
              <a:t>сияқты</a:t>
            </a:r>
            <a:r>
              <a:rPr lang="ru-RU" sz="2400" dirty="0"/>
              <a:t> </a:t>
            </a:r>
            <a:r>
              <a:rPr lang="ru-RU" sz="2400" dirty="0" err="1"/>
              <a:t>заттар</a:t>
            </a:r>
            <a:r>
              <a:rPr lang="ru-RU" sz="2400" dirty="0"/>
              <a:t> </a:t>
            </a:r>
            <a:r>
              <a:rPr lang="ru-RU" sz="2400" dirty="0" err="1"/>
              <a:t>жатады</a:t>
            </a:r>
            <a:r>
              <a:rPr lang="ru-RU" sz="2400" dirty="0"/>
              <a:t>, </a:t>
            </a:r>
            <a:r>
              <a:rPr lang="ru-RU" sz="2400" dirty="0" err="1"/>
              <a:t>бірақ</a:t>
            </a:r>
            <a:r>
              <a:rPr lang="ru-RU" sz="2400" dirty="0"/>
              <a:t> </a:t>
            </a:r>
            <a:r>
              <a:rPr lang="ru-RU" sz="2400" dirty="0" err="1"/>
              <a:t>өсімдіктер</a:t>
            </a:r>
            <a:r>
              <a:rPr lang="ru-RU" sz="2400" dirty="0"/>
              <a:t> </a:t>
            </a:r>
            <a:r>
              <a:rPr lang="ru-RU" sz="2400" dirty="0" err="1"/>
              <a:t>оларды</a:t>
            </a:r>
            <a:r>
              <a:rPr lang="ru-RU" sz="2400" dirty="0"/>
              <a:t> </a:t>
            </a:r>
            <a:r>
              <a:rPr lang="ru-RU" sz="2400" dirty="0" err="1"/>
              <a:t>мүлде</a:t>
            </a:r>
            <a:r>
              <a:rPr lang="ru-RU" sz="2400" dirty="0"/>
              <a:t> </a:t>
            </a:r>
            <a:r>
              <a:rPr lang="ru-RU" sz="2400" dirty="0" err="1"/>
              <a:t>басқа</a:t>
            </a:r>
            <a:r>
              <a:rPr lang="ru-RU" sz="2400" dirty="0"/>
              <a:t> </a:t>
            </a:r>
            <a:r>
              <a:rPr lang="ru-RU" sz="2400" dirty="0" err="1"/>
              <a:t>мақсатта</a:t>
            </a:r>
            <a:r>
              <a:rPr lang="ru-RU" sz="2400" dirty="0"/>
              <a:t> </a:t>
            </a:r>
            <a:r>
              <a:rPr lang="ru-RU" sz="2400" dirty="0" err="1"/>
              <a:t>пайдаланады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dirty="0" err="1"/>
              <a:t>Белгілі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жасушадағы</a:t>
            </a:r>
            <a:r>
              <a:rPr lang="ru-RU" sz="2400" dirty="0"/>
              <a:t> </a:t>
            </a:r>
            <a:r>
              <a:rPr lang="ru-RU" sz="2400" dirty="0" err="1"/>
              <a:t>шағын</a:t>
            </a:r>
            <a:r>
              <a:rPr lang="ru-RU" sz="2400" dirty="0"/>
              <a:t> </a:t>
            </a:r>
            <a:r>
              <a:rPr lang="ru-RU" sz="2400" dirty="0" err="1"/>
              <a:t>молекулалардың</a:t>
            </a:r>
            <a:r>
              <a:rPr lang="ru-RU" sz="2400" dirty="0"/>
              <a:t> </a:t>
            </a:r>
            <a:r>
              <a:rPr lang="ru-RU" sz="2400" dirty="0" err="1"/>
              <a:t>толық</a:t>
            </a:r>
            <a:r>
              <a:rPr lang="ru-RU" sz="2400" dirty="0"/>
              <a:t> </a:t>
            </a:r>
            <a:r>
              <a:rPr lang="ru-RU" sz="2400" dirty="0" err="1"/>
              <a:t>жиынтығына</a:t>
            </a:r>
            <a:r>
              <a:rPr lang="ru-RU" sz="2400" dirty="0"/>
              <a:t> </a:t>
            </a:r>
            <a:r>
              <a:rPr lang="ru-RU" sz="2400" dirty="0" err="1"/>
              <a:t>сілтеме</a:t>
            </a:r>
            <a:r>
              <a:rPr lang="ru-RU" sz="2400" dirty="0"/>
              <a:t> </a:t>
            </a:r>
            <a:r>
              <a:rPr lang="ru-RU" sz="2400" dirty="0" err="1"/>
              <a:t>жасау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«</a:t>
            </a:r>
            <a:r>
              <a:rPr lang="ru-RU" sz="2400" b="1" dirty="0"/>
              <a:t>геном</a:t>
            </a:r>
            <a:r>
              <a:rPr lang="ru-RU" sz="2400" dirty="0"/>
              <a:t>» </a:t>
            </a:r>
            <a:r>
              <a:rPr lang="ru-RU" sz="2400" dirty="0" err="1"/>
              <a:t>терминіне</a:t>
            </a:r>
            <a:r>
              <a:rPr lang="ru-RU" sz="2400" dirty="0"/>
              <a:t> </a:t>
            </a:r>
            <a:r>
              <a:rPr lang="ru-RU" sz="2400" dirty="0" err="1"/>
              <a:t>ұқсастық</a:t>
            </a:r>
            <a:r>
              <a:rPr lang="ru-RU" sz="2400" dirty="0"/>
              <a:t> </a:t>
            </a:r>
            <a:r>
              <a:rPr lang="ru-RU" sz="2400" dirty="0" err="1"/>
              <a:t>бойынша</a:t>
            </a:r>
            <a:r>
              <a:rPr lang="ru-RU" sz="2400" dirty="0"/>
              <a:t> «</a:t>
            </a:r>
            <a:r>
              <a:rPr lang="ru-RU" sz="2400" dirty="0" err="1"/>
              <a:t>метаболиттер</a:t>
            </a:r>
            <a:r>
              <a:rPr lang="ru-RU" sz="2400" dirty="0"/>
              <a:t> пулы» </a:t>
            </a:r>
            <a:r>
              <a:rPr lang="ru-RU" sz="2400" dirty="0" err="1"/>
              <a:t>немесе</a:t>
            </a:r>
            <a:r>
              <a:rPr lang="ru-RU" sz="2400" dirty="0"/>
              <a:t> «</a:t>
            </a:r>
            <a:r>
              <a:rPr lang="ru-RU" sz="2400" b="1" dirty="0" err="1"/>
              <a:t>метаболом</a:t>
            </a:r>
            <a:r>
              <a:rPr lang="ru-RU" sz="2400" dirty="0"/>
              <a:t>» </a:t>
            </a:r>
            <a:r>
              <a:rPr lang="ru-RU" sz="2400" dirty="0" err="1"/>
              <a:t>термині</a:t>
            </a:r>
            <a:r>
              <a:rPr lang="ru-RU" sz="2400" dirty="0"/>
              <a:t> </a:t>
            </a:r>
            <a:r>
              <a:rPr lang="ru-RU" sz="2400" dirty="0" err="1"/>
              <a:t>ұсынылды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87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068" y="347334"/>
            <a:ext cx="1132648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600" b="1" dirty="0" err="1">
                <a:solidFill>
                  <a:srgbClr val="FF0000"/>
                </a:solidFill>
              </a:rPr>
              <a:t>Жасушаның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негізгі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компоненттері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макромолекулалар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болып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табылады</a:t>
            </a:r>
            <a:endParaRPr lang="ru-RU" sz="2600" b="1" dirty="0">
              <a:solidFill>
                <a:srgbClr val="FF0000"/>
              </a:solidFill>
            </a:endParaRPr>
          </a:p>
          <a:p>
            <a:pPr indent="534988" algn="just"/>
            <a:endParaRPr lang="ru-RU" sz="2600" dirty="0"/>
          </a:p>
          <a:p>
            <a:pPr indent="534988" algn="just"/>
            <a:r>
              <a:rPr lang="ru-RU" sz="2600" dirty="0" err="1"/>
              <a:t>Көптеген</a:t>
            </a:r>
            <a:r>
              <a:rPr lang="ru-RU" sz="2600" dirty="0"/>
              <a:t> </a:t>
            </a:r>
            <a:r>
              <a:rPr lang="ru-RU" sz="2600" dirty="0" err="1"/>
              <a:t>биологиялық</a:t>
            </a:r>
            <a:r>
              <a:rPr lang="ru-RU" sz="2600" dirty="0"/>
              <a:t> </a:t>
            </a:r>
            <a:r>
              <a:rPr lang="ru-RU" sz="2600" dirty="0" err="1"/>
              <a:t>молекулалар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макромолекулалар</a:t>
            </a:r>
            <a:r>
              <a:rPr lang="ru-RU" sz="2600" dirty="0"/>
              <a:t>, </a:t>
            </a:r>
            <a:r>
              <a:rPr lang="ru-RU" sz="2600" dirty="0" err="1"/>
              <a:t>яғни</a:t>
            </a:r>
            <a:r>
              <a:rPr lang="ru-RU" sz="2600" dirty="0"/>
              <a:t> </a:t>
            </a:r>
            <a:r>
              <a:rPr lang="ru-RU" sz="2600" dirty="0" err="1"/>
              <a:t>салыстырмалы</a:t>
            </a:r>
            <a:r>
              <a:rPr lang="ru-RU" sz="2600" dirty="0"/>
              <a:t> </a:t>
            </a:r>
            <a:r>
              <a:rPr lang="ru-RU" sz="2600" dirty="0" err="1"/>
              <a:t>қарапайым</a:t>
            </a:r>
            <a:r>
              <a:rPr lang="ru-RU" sz="2600" dirty="0"/>
              <a:t> </a:t>
            </a:r>
            <a:r>
              <a:rPr lang="ru-RU" sz="2600" dirty="0" err="1"/>
              <a:t>бастапқы</a:t>
            </a:r>
            <a:r>
              <a:rPr lang="ru-RU" sz="2600" dirty="0"/>
              <a:t> </a:t>
            </a:r>
            <a:r>
              <a:rPr lang="ru-RU" sz="2600" dirty="0" err="1"/>
              <a:t>заттардан</a:t>
            </a:r>
            <a:r>
              <a:rPr lang="ru-RU" sz="2600" dirty="0"/>
              <a:t> </a:t>
            </a:r>
            <a:r>
              <a:rPr lang="ru-RU" sz="2600" dirty="0" err="1"/>
              <a:t>жасалған</a:t>
            </a:r>
            <a:r>
              <a:rPr lang="ru-RU" sz="2600" dirty="0"/>
              <a:t> </a:t>
            </a:r>
            <a:r>
              <a:rPr lang="ru-RU" sz="2600" b="1" dirty="0" err="1"/>
              <a:t>молекулалық</a:t>
            </a:r>
            <a:r>
              <a:rPr lang="ru-RU" sz="2600" b="1" dirty="0"/>
              <a:t> </a:t>
            </a:r>
            <a:r>
              <a:rPr lang="ru-RU" sz="2600" b="1" dirty="0" err="1"/>
              <a:t>салмағы</a:t>
            </a:r>
            <a:r>
              <a:rPr lang="ru-RU" sz="2600" b="1" dirty="0"/>
              <a:t> 5000-нан </a:t>
            </a:r>
            <a:r>
              <a:rPr lang="ru-RU" sz="2600" b="1" dirty="0" err="1"/>
              <a:t>асатын</a:t>
            </a:r>
            <a:r>
              <a:rPr lang="ru-RU" sz="2600" b="1" dirty="0"/>
              <a:t> </a:t>
            </a:r>
            <a:r>
              <a:rPr lang="ru-RU" sz="2600" b="1" dirty="0" err="1"/>
              <a:t>полимерлер</a:t>
            </a:r>
            <a:r>
              <a:rPr lang="ru-RU" sz="2600" b="1" dirty="0"/>
              <a:t>.</a:t>
            </a:r>
          </a:p>
          <a:p>
            <a:pPr indent="534988" algn="just"/>
            <a:r>
              <a:rPr lang="ru-RU" sz="2600" b="1" dirty="0" err="1"/>
              <a:t>Қысқа</a:t>
            </a:r>
            <a:r>
              <a:rPr lang="ru-RU" sz="2600" b="1" dirty="0"/>
              <a:t> </a:t>
            </a:r>
            <a:r>
              <a:rPr lang="ru-RU" sz="2600" b="1" dirty="0" err="1"/>
              <a:t>полимерлер</a:t>
            </a:r>
            <a:r>
              <a:rPr lang="ru-RU" sz="2600" b="1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олигомерлер</a:t>
            </a:r>
            <a:r>
              <a:rPr lang="ru-RU" sz="2600" b="1" dirty="0"/>
              <a:t> </a:t>
            </a:r>
            <a:r>
              <a:rPr lang="ru-RU" sz="2600" dirty="0" err="1"/>
              <a:t>деп</a:t>
            </a:r>
            <a:r>
              <a:rPr lang="ru-RU" sz="2600" dirty="0"/>
              <a:t> </a:t>
            </a:r>
            <a:r>
              <a:rPr lang="ru-RU" sz="2600" dirty="0" err="1"/>
              <a:t>аталады</a:t>
            </a:r>
            <a:r>
              <a:rPr lang="ru-RU" sz="2600" dirty="0"/>
              <a:t> (грек </a:t>
            </a:r>
            <a:r>
              <a:rPr lang="ru-RU" sz="2600" dirty="0" err="1"/>
              <a:t>тілінен</a:t>
            </a:r>
            <a:r>
              <a:rPr lang="ru-RU" sz="2600" dirty="0"/>
              <a:t> олиго - </a:t>
            </a:r>
            <a:r>
              <a:rPr lang="ru-RU" sz="2600" dirty="0" err="1"/>
              <a:t>бірнеше</a:t>
            </a:r>
            <a:r>
              <a:rPr lang="ru-RU" sz="2600" dirty="0"/>
              <a:t>). </a:t>
            </a:r>
            <a:r>
              <a:rPr lang="ru-RU" sz="2600" b="1" dirty="0" err="1"/>
              <a:t>Ақуыздар</a:t>
            </a:r>
            <a:r>
              <a:rPr lang="ru-RU" sz="2600" b="1" dirty="0"/>
              <a:t> (белок), нуклеин </a:t>
            </a:r>
            <a:r>
              <a:rPr lang="ru-RU" sz="2600" b="1" dirty="0" err="1"/>
              <a:t>қышқылдары</a:t>
            </a:r>
            <a:r>
              <a:rPr lang="ru-RU" sz="2600" b="1" dirty="0"/>
              <a:t> </a:t>
            </a:r>
            <a:r>
              <a:rPr lang="ru-RU" sz="2600" b="1" dirty="0" err="1"/>
              <a:t>және</a:t>
            </a:r>
            <a:r>
              <a:rPr lang="ru-RU" sz="2600" b="1" dirty="0"/>
              <a:t> </a:t>
            </a:r>
            <a:r>
              <a:rPr lang="ru-RU" sz="2600" b="1" dirty="0" err="1"/>
              <a:t>полисахаридтер</a:t>
            </a:r>
            <a:r>
              <a:rPr lang="ru-RU" sz="2600" b="1" dirty="0"/>
              <a:t> </a:t>
            </a:r>
            <a:r>
              <a:rPr lang="ru-RU" sz="2600" b="1" dirty="0" err="1"/>
              <a:t>молекулалық</a:t>
            </a:r>
            <a:r>
              <a:rPr lang="ru-RU" sz="2600" b="1" dirty="0"/>
              <a:t> </a:t>
            </a:r>
            <a:r>
              <a:rPr lang="ru-RU" sz="2600" b="1" dirty="0" err="1"/>
              <a:t>массасы</a:t>
            </a:r>
            <a:r>
              <a:rPr lang="ru-RU" sz="2600" b="1" dirty="0"/>
              <a:t> 500 </a:t>
            </a:r>
            <a:r>
              <a:rPr lang="ru-RU" sz="2600" b="1" dirty="0" err="1"/>
              <a:t>немесе</a:t>
            </a:r>
            <a:r>
              <a:rPr lang="ru-RU" sz="2600" b="1" dirty="0"/>
              <a:t> </a:t>
            </a:r>
            <a:r>
              <a:rPr lang="ru-RU" sz="2600" b="1" dirty="0" err="1"/>
              <a:t>одан</a:t>
            </a:r>
            <a:r>
              <a:rPr lang="ru-RU" sz="2600" b="1" dirty="0"/>
              <a:t> аз </a:t>
            </a:r>
            <a:r>
              <a:rPr lang="ru-RU" sz="2600" b="1" dirty="0" err="1"/>
              <a:t>мономерлерден</a:t>
            </a:r>
            <a:r>
              <a:rPr lang="ru-RU" sz="2600" b="1" dirty="0"/>
              <a:t> </a:t>
            </a:r>
            <a:r>
              <a:rPr lang="ru-RU" sz="2600" b="1" dirty="0" err="1"/>
              <a:t>тұратын</a:t>
            </a:r>
            <a:r>
              <a:rPr lang="ru-RU" sz="2600" b="1" dirty="0"/>
              <a:t> </a:t>
            </a:r>
            <a:r>
              <a:rPr lang="ru-RU" sz="2600" b="1" dirty="0" err="1"/>
              <a:t>макромолекулалар</a:t>
            </a:r>
            <a:r>
              <a:rPr lang="ru-RU" sz="2600" b="1" dirty="0"/>
              <a:t> </a:t>
            </a:r>
            <a:r>
              <a:rPr lang="ru-RU" sz="2600" dirty="0" err="1"/>
              <a:t>болып</a:t>
            </a:r>
            <a:r>
              <a:rPr lang="ru-RU" sz="2600" dirty="0"/>
              <a:t> </a:t>
            </a:r>
            <a:r>
              <a:rPr lang="ru-RU" sz="2600" dirty="0" err="1"/>
              <a:t>табылады</a:t>
            </a:r>
            <a:r>
              <a:rPr lang="ru-RU" sz="2600" dirty="0"/>
              <a:t>.</a:t>
            </a:r>
          </a:p>
          <a:p>
            <a:pPr indent="534988" algn="just"/>
            <a:r>
              <a:rPr lang="ru-RU" sz="2600" dirty="0" err="1"/>
              <a:t>Жасуша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энергиясының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негізгі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бөлігін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/>
              <a:t>макромолекулалардың</a:t>
            </a:r>
            <a:r>
              <a:rPr lang="ru-RU" sz="2600" b="1" dirty="0"/>
              <a:t> </a:t>
            </a:r>
            <a:r>
              <a:rPr lang="ru-RU" sz="2600" b="1" dirty="0" err="1"/>
              <a:t>синтезіне</a:t>
            </a:r>
            <a:r>
              <a:rPr lang="ru-RU" sz="2600" b="1" dirty="0"/>
              <a:t> </a:t>
            </a:r>
            <a:r>
              <a:rPr lang="ru-RU" sz="2600" b="1" dirty="0" err="1"/>
              <a:t>жұмсайды</a:t>
            </a:r>
            <a:r>
              <a:rPr lang="ru-RU" sz="2600" b="1" dirty="0"/>
              <a:t>.</a:t>
            </a:r>
            <a:r>
              <a:rPr lang="ru-RU" sz="2600" dirty="0"/>
              <a:t> </a:t>
            </a:r>
            <a:r>
              <a:rPr lang="ru-RU" sz="2600" dirty="0" err="1"/>
              <a:t>Әрі</a:t>
            </a:r>
            <a:r>
              <a:rPr lang="ru-RU" sz="2600" dirty="0"/>
              <a:t> </a:t>
            </a:r>
            <a:r>
              <a:rPr lang="ru-RU" sz="2600" dirty="0" err="1"/>
              <a:t>қарай</a:t>
            </a:r>
            <a:r>
              <a:rPr lang="ru-RU" sz="2600" dirty="0"/>
              <a:t> </a:t>
            </a:r>
            <a:r>
              <a:rPr lang="ru-RU" sz="2600" dirty="0" err="1"/>
              <a:t>макромолекулалар</a:t>
            </a:r>
            <a:r>
              <a:rPr lang="ru-RU" sz="2600" dirty="0"/>
              <a:t> </a:t>
            </a:r>
            <a:r>
              <a:rPr lang="ru-RU" sz="2600" dirty="0" err="1"/>
              <a:t>рибосомалар</a:t>
            </a:r>
            <a:r>
              <a:rPr lang="ru-RU" sz="2600" dirty="0"/>
              <a:t> </a:t>
            </a:r>
            <a:r>
              <a:rPr lang="ru-RU" sz="2600" dirty="0" err="1"/>
              <a:t>сияқты</a:t>
            </a:r>
            <a:r>
              <a:rPr lang="ru-RU" sz="2600" dirty="0"/>
              <a:t> </a:t>
            </a:r>
            <a:r>
              <a:rPr lang="ru-RU" sz="2600" dirty="0" err="1"/>
              <a:t>функционалдық</a:t>
            </a:r>
            <a:r>
              <a:rPr lang="ru-RU" sz="2600" dirty="0"/>
              <a:t> </a:t>
            </a:r>
            <a:r>
              <a:rPr lang="ru-RU" sz="2600" dirty="0" err="1"/>
              <a:t>құрылымдарды</a:t>
            </a:r>
            <a:r>
              <a:rPr lang="ru-RU" sz="2600" dirty="0"/>
              <a:t> </a:t>
            </a:r>
            <a:r>
              <a:rPr lang="ru-RU" sz="2600" dirty="0" err="1"/>
              <a:t>құра</a:t>
            </a:r>
            <a:r>
              <a:rPr lang="ru-RU" sz="2600" dirty="0"/>
              <a:t> </a:t>
            </a:r>
            <a:r>
              <a:rPr lang="ru-RU" sz="2600" dirty="0" err="1"/>
              <a:t>отырып</a:t>
            </a:r>
            <a:r>
              <a:rPr lang="ru-RU" sz="2600" dirty="0"/>
              <a:t>, </a:t>
            </a:r>
            <a:r>
              <a:rPr lang="ru-RU" sz="2600" dirty="0" err="1"/>
              <a:t>молекулалық</a:t>
            </a:r>
            <a:r>
              <a:rPr lang="ru-RU" sz="2600" dirty="0"/>
              <a:t> </a:t>
            </a:r>
            <a:r>
              <a:rPr lang="ru-RU" sz="2600" dirty="0" err="1"/>
              <a:t>үсті</a:t>
            </a:r>
            <a:r>
              <a:rPr lang="ru-RU" sz="2600" dirty="0"/>
              <a:t> </a:t>
            </a:r>
            <a:r>
              <a:rPr lang="ru-RU" sz="2600" dirty="0" err="1"/>
              <a:t>кешендерге</a:t>
            </a:r>
            <a:r>
              <a:rPr lang="ru-RU" sz="2600" dirty="0"/>
              <a:t> (в надмолекулярные комплексы) </a:t>
            </a:r>
            <a:r>
              <a:rPr lang="ru-RU" sz="2600" dirty="0" err="1"/>
              <a:t>жинала</a:t>
            </a:r>
            <a:r>
              <a:rPr lang="ru-RU" sz="2600" dirty="0"/>
              <a:t> </a:t>
            </a:r>
            <a:r>
              <a:rPr lang="ru-RU" sz="2600" dirty="0" err="1"/>
              <a:t>алады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0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007" y="250166"/>
            <a:ext cx="9001505" cy="62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9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608" y="319503"/>
            <a:ext cx="11084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dirty="0"/>
              <a:t>1-1 </a:t>
            </a:r>
            <a:r>
              <a:rPr lang="ru-RU" sz="2400" dirty="0" err="1"/>
              <a:t>кестеде</a:t>
            </a:r>
            <a:r>
              <a:rPr lang="ru-RU" sz="2400" dirty="0"/>
              <a:t>. </a:t>
            </a:r>
            <a:r>
              <a:rPr lang="en-US" sz="2400" dirty="0"/>
              <a:t>E. coli </a:t>
            </a:r>
            <a:r>
              <a:rPr lang="ru-RU" sz="2400" dirty="0" err="1"/>
              <a:t>бактерияларының</a:t>
            </a:r>
            <a:r>
              <a:rPr lang="ru-RU" sz="2400" dirty="0"/>
              <a:t> </a:t>
            </a:r>
            <a:r>
              <a:rPr lang="ru-RU" sz="2400" dirty="0" err="1"/>
              <a:t>жасушаларындағы</a:t>
            </a:r>
            <a:r>
              <a:rPr lang="ru-RU" sz="2400" dirty="0"/>
              <a:t> </a:t>
            </a:r>
            <a:r>
              <a:rPr lang="ru-RU" sz="2400" dirty="0" err="1"/>
              <a:t>биомолекулалардың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кластары</a:t>
            </a:r>
            <a:r>
              <a:rPr lang="ru-RU" sz="2400" dirty="0"/>
              <a:t> </a:t>
            </a:r>
            <a:r>
              <a:rPr lang="ru-RU" sz="2400" dirty="0" err="1"/>
              <a:t>көрсетілген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34" y="1093323"/>
            <a:ext cx="6798872" cy="57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15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682" y="556274"/>
            <a:ext cx="11231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b="1" dirty="0" err="1"/>
              <a:t>Аминқышқылдары</a:t>
            </a:r>
            <a:r>
              <a:rPr lang="ru-RU" sz="2400" b="1" dirty="0"/>
              <a:t> </a:t>
            </a:r>
            <a:r>
              <a:rPr lang="ru-RU" sz="2400" b="1" dirty="0" err="1"/>
              <a:t>бірліктерінен</a:t>
            </a:r>
            <a:r>
              <a:rPr lang="ru-RU" sz="2400" b="1" dirty="0"/>
              <a:t> </a:t>
            </a:r>
            <a:r>
              <a:rPr lang="ru-RU" sz="2400" b="1" dirty="0" err="1"/>
              <a:t>түзілген</a:t>
            </a:r>
            <a:r>
              <a:rPr lang="ru-RU" sz="2400" b="1" dirty="0"/>
              <a:t> </a:t>
            </a:r>
            <a:r>
              <a:rPr lang="ru-RU" sz="2400" b="1" dirty="0" err="1"/>
              <a:t>ұзын</a:t>
            </a:r>
            <a:r>
              <a:rPr lang="ru-RU" sz="2400" b="1" dirty="0"/>
              <a:t> </a:t>
            </a:r>
            <a:r>
              <a:rPr lang="ru-RU" sz="2400" b="1" dirty="0" err="1"/>
              <a:t>полимерлер</a:t>
            </a:r>
            <a:r>
              <a:rPr lang="ru-RU" sz="2400" b="1" dirty="0"/>
              <a:t>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табылатын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ақуыздар</a:t>
            </a:r>
            <a:r>
              <a:rPr lang="ru-RU" sz="2400" b="1" dirty="0">
                <a:solidFill>
                  <a:srgbClr val="FF0000"/>
                </a:solidFill>
              </a:rPr>
              <a:t> (</a:t>
            </a:r>
            <a:r>
              <a:rPr lang="ru-RU" sz="2400" b="1" dirty="0" err="1">
                <a:solidFill>
                  <a:srgbClr val="FF0000"/>
                </a:solidFill>
              </a:rPr>
              <a:t>белоктар</a:t>
            </a:r>
            <a:r>
              <a:rPr lang="ru-RU" sz="2400" b="1" dirty="0">
                <a:solidFill>
                  <a:srgbClr val="FF0000"/>
                </a:solidFill>
              </a:rPr>
              <a:t>) </a:t>
            </a:r>
            <a:r>
              <a:rPr lang="ru-RU" sz="2400" dirty="0" err="1"/>
              <a:t>жасуша</a:t>
            </a:r>
            <a:r>
              <a:rPr lang="ru-RU" sz="2400" dirty="0"/>
              <a:t> </a:t>
            </a:r>
            <a:r>
              <a:rPr lang="ru-RU" sz="2400" dirty="0" err="1"/>
              <a:t>заттарының</a:t>
            </a:r>
            <a:r>
              <a:rPr lang="ru-RU" sz="2400" dirty="0"/>
              <a:t> </a:t>
            </a:r>
            <a:r>
              <a:rPr lang="ru-RU" sz="2400" b="1" dirty="0" err="1"/>
              <a:t>ең</a:t>
            </a:r>
            <a:r>
              <a:rPr lang="ru-RU" sz="2400" b="1" dirty="0"/>
              <a:t> </a:t>
            </a:r>
            <a:r>
              <a:rPr lang="ru-RU" sz="2400" b="1" dirty="0" err="1"/>
              <a:t>үлкен</a:t>
            </a:r>
            <a:r>
              <a:rPr lang="ru-RU" sz="2400" b="1" dirty="0"/>
              <a:t> </a:t>
            </a:r>
            <a:r>
              <a:rPr lang="ru-RU" sz="2400" b="1" dirty="0" err="1"/>
              <a:t>бөлігін</a:t>
            </a:r>
            <a:r>
              <a:rPr lang="ru-RU" sz="2400" b="1" dirty="0"/>
              <a:t> (</a:t>
            </a:r>
            <a:r>
              <a:rPr lang="ru-RU" sz="2400" b="1" dirty="0" err="1"/>
              <a:t>судан</a:t>
            </a:r>
            <a:r>
              <a:rPr lang="ru-RU" sz="2400" b="1" dirty="0"/>
              <a:t> </a:t>
            </a:r>
            <a:r>
              <a:rPr lang="ru-RU" sz="2400" b="1" dirty="0" err="1"/>
              <a:t>кейін</a:t>
            </a:r>
            <a:r>
              <a:rPr lang="ru-RU" sz="2400" b="1" dirty="0"/>
              <a:t>) </a:t>
            </a:r>
            <a:r>
              <a:rPr lang="ru-RU" sz="2400" b="1" dirty="0" err="1"/>
              <a:t>құрайды</a:t>
            </a:r>
            <a:r>
              <a:rPr lang="ru-RU" sz="2400" dirty="0"/>
              <a:t>. </a:t>
            </a:r>
            <a:r>
              <a:rPr lang="ru-RU" sz="2400" dirty="0" err="1"/>
              <a:t>Кейбір</a:t>
            </a:r>
            <a:r>
              <a:rPr lang="ru-RU" sz="2400" dirty="0"/>
              <a:t> </a:t>
            </a:r>
            <a:r>
              <a:rPr lang="ru-RU" sz="2400" dirty="0" err="1"/>
              <a:t>белоктар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каталитикалық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функцияны</a:t>
            </a:r>
            <a:r>
              <a:rPr lang="ru-RU" sz="2400" b="1" dirty="0">
                <a:solidFill>
                  <a:srgbClr val="FF0000"/>
                </a:solidFill>
              </a:rPr>
              <a:t> (</a:t>
            </a:r>
            <a:r>
              <a:rPr lang="ru-RU" sz="2400" b="1" dirty="0" err="1">
                <a:solidFill>
                  <a:srgbClr val="FF0000"/>
                </a:solidFill>
              </a:rPr>
              <a:t>ферменттер</a:t>
            </a:r>
            <a:r>
              <a:rPr lang="ru-RU" sz="2400" b="1" dirty="0">
                <a:solidFill>
                  <a:srgbClr val="FF0000"/>
                </a:solidFill>
              </a:rPr>
              <a:t>) </a:t>
            </a:r>
            <a:r>
              <a:rPr lang="ru-RU" sz="2400" dirty="0" err="1"/>
              <a:t>орындайды</a:t>
            </a:r>
            <a:r>
              <a:rPr lang="ru-RU" sz="2400" dirty="0"/>
              <a:t>, </a:t>
            </a:r>
            <a:r>
              <a:rPr lang="ru-RU" sz="2400" dirty="0" err="1"/>
              <a:t>басқалары</a:t>
            </a:r>
            <a:r>
              <a:rPr lang="ru-RU" sz="2400" dirty="0"/>
              <a:t> </a:t>
            </a:r>
            <a:r>
              <a:rPr lang="ru-RU" sz="2400" dirty="0" err="1"/>
              <a:t>заттардың</a:t>
            </a:r>
            <a:r>
              <a:rPr lang="ru-RU" sz="2400" dirty="0"/>
              <a:t> </a:t>
            </a:r>
            <a:r>
              <a:rPr lang="ru-RU" sz="2400" dirty="0" err="1"/>
              <a:t>жасуша</a:t>
            </a:r>
            <a:r>
              <a:rPr lang="ru-RU" sz="2400" dirty="0"/>
              <a:t> </a:t>
            </a:r>
            <a:r>
              <a:rPr lang="ru-RU" sz="2400" dirty="0" err="1"/>
              <a:t>ішіне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одан</a:t>
            </a:r>
            <a:r>
              <a:rPr lang="ru-RU" sz="2400" dirty="0"/>
              <a:t> </a:t>
            </a:r>
            <a:r>
              <a:rPr lang="ru-RU" sz="2400" dirty="0" err="1"/>
              <a:t>тыс</a:t>
            </a:r>
            <a:r>
              <a:rPr lang="ru-RU" sz="2400" dirty="0"/>
              <a:t> </a:t>
            </a:r>
            <a:r>
              <a:rPr lang="ru-RU" sz="2400" dirty="0" err="1"/>
              <a:t>қозғалысына</a:t>
            </a:r>
            <a:r>
              <a:rPr lang="ru-RU" sz="2400" dirty="0"/>
              <a:t> </a:t>
            </a:r>
            <a:r>
              <a:rPr lang="ru-RU" sz="2400" dirty="0" err="1"/>
              <a:t>қатысатын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құрылымдық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элементтер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рецепторлар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немесе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тасымалдаушылар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қызметін</a:t>
            </a:r>
            <a:r>
              <a:rPr lang="ru-RU" sz="2400" dirty="0"/>
              <a:t> </a:t>
            </a:r>
            <a:r>
              <a:rPr lang="ru-RU" sz="2400" dirty="0" err="1"/>
              <a:t>атқарады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b="1" dirty="0" err="1"/>
              <a:t>Белоктар</a:t>
            </a:r>
            <a:r>
              <a:rPr lang="ru-RU" sz="2400" dirty="0"/>
              <a:t> - </a:t>
            </a:r>
            <a:r>
              <a:rPr lang="ru-RU" sz="2400" dirty="0" err="1"/>
              <a:t>биомолекулалардың</a:t>
            </a:r>
            <a:r>
              <a:rPr lang="ru-RU" sz="2400" dirty="0"/>
              <a:t> </a:t>
            </a:r>
            <a:r>
              <a:rPr lang="ru-RU" sz="2400" dirty="0" err="1"/>
              <a:t>барлық</a:t>
            </a:r>
            <a:r>
              <a:rPr lang="ru-RU" sz="2400" dirty="0"/>
              <a:t> </a:t>
            </a:r>
            <a:r>
              <a:rPr lang="ru-RU" sz="2400" dirty="0" err="1"/>
              <a:t>түрлерінің</a:t>
            </a:r>
            <a:r>
              <a:rPr lang="ru-RU" sz="2400" dirty="0"/>
              <a:t> </a:t>
            </a:r>
            <a:r>
              <a:rPr lang="ru-RU" sz="2400" dirty="0" err="1"/>
              <a:t>ішінде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көп</a:t>
            </a:r>
            <a:r>
              <a:rPr lang="ru-RU" sz="2400" dirty="0"/>
              <a:t>  саны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табылады</a:t>
            </a:r>
            <a:r>
              <a:rPr lang="ru-RU" sz="2400" dirty="0"/>
              <a:t>;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көптеген</a:t>
            </a:r>
            <a:r>
              <a:rPr lang="ru-RU" sz="2400" dirty="0"/>
              <a:t> </a:t>
            </a:r>
            <a:r>
              <a:rPr lang="ru-RU" sz="2400" dirty="0" err="1"/>
              <a:t>функцияларын</a:t>
            </a:r>
            <a:r>
              <a:rPr lang="ru-RU" sz="2400" dirty="0"/>
              <a:t> </a:t>
            </a:r>
            <a:r>
              <a:rPr lang="ru-RU" sz="2400" dirty="0" err="1"/>
              <a:t>тізімдеу</a:t>
            </a:r>
            <a:r>
              <a:rPr lang="ru-RU" sz="2400" dirty="0"/>
              <a:t> </a:t>
            </a:r>
            <a:r>
              <a:rPr lang="ru-RU" sz="2400" dirty="0" err="1"/>
              <a:t>тым</a:t>
            </a:r>
            <a:r>
              <a:rPr lang="ru-RU" sz="2400" dirty="0"/>
              <a:t> </a:t>
            </a:r>
            <a:r>
              <a:rPr lang="ru-RU" sz="2400" dirty="0" err="1"/>
              <a:t>көп</a:t>
            </a:r>
            <a:r>
              <a:rPr lang="ru-RU" sz="2400" dirty="0"/>
              <a:t> </a:t>
            </a:r>
            <a:r>
              <a:rPr lang="ru-RU" sz="2400" dirty="0" err="1"/>
              <a:t>орын</a:t>
            </a:r>
            <a:r>
              <a:rPr lang="ru-RU" sz="2400" dirty="0"/>
              <a:t> </a:t>
            </a:r>
            <a:r>
              <a:rPr lang="ru-RU" sz="2400" dirty="0" err="1"/>
              <a:t>алады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b="1" dirty="0" err="1"/>
              <a:t>Белгілі</a:t>
            </a:r>
            <a:r>
              <a:rPr lang="ru-RU" sz="2400" b="1" dirty="0"/>
              <a:t> </a:t>
            </a:r>
            <a:r>
              <a:rPr lang="ru-RU" sz="2400" b="1" dirty="0" err="1"/>
              <a:t>бір</a:t>
            </a:r>
            <a:r>
              <a:rPr lang="ru-RU" sz="2400" b="1" dirty="0"/>
              <a:t> </a:t>
            </a:r>
            <a:r>
              <a:rPr lang="ru-RU" sz="2400" b="1" dirty="0" err="1"/>
              <a:t>жасушада</a:t>
            </a:r>
            <a:r>
              <a:rPr lang="ru-RU" sz="2400" b="1" dirty="0"/>
              <a:t> </a:t>
            </a:r>
            <a:r>
              <a:rPr lang="ru-RU" sz="2400" dirty="0" err="1"/>
              <a:t>қызмет</a:t>
            </a:r>
            <a:r>
              <a:rPr lang="ru-RU" sz="2400" dirty="0"/>
              <a:t> </a:t>
            </a:r>
            <a:r>
              <a:rPr lang="ru-RU" sz="2400" dirty="0" err="1"/>
              <a:t>ететін</a:t>
            </a:r>
            <a:r>
              <a:rPr lang="ru-RU" sz="2400" dirty="0"/>
              <a:t> </a:t>
            </a:r>
            <a:r>
              <a:rPr lang="ru-RU" sz="2400" b="1" dirty="0" err="1"/>
              <a:t>барлық</a:t>
            </a:r>
            <a:r>
              <a:rPr lang="ru-RU" sz="2400" b="1" dirty="0"/>
              <a:t> </a:t>
            </a:r>
            <a:r>
              <a:rPr lang="ru-RU" sz="2400" b="1" dirty="0" err="1"/>
              <a:t>белоктар</a:t>
            </a:r>
            <a:r>
              <a:rPr lang="ru-RU" sz="2400" b="1" dirty="0"/>
              <a:t> </a:t>
            </a:r>
            <a:r>
              <a:rPr lang="ru-RU" sz="2400" b="1" dirty="0" err="1"/>
              <a:t>бірігіп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жасуша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протеомы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аталады</a:t>
            </a:r>
            <a:r>
              <a:rPr lang="ru-RU" sz="2400" dirty="0"/>
              <a:t>.</a:t>
            </a:r>
          </a:p>
          <a:p>
            <a:pPr indent="534988" algn="just"/>
            <a:endParaRPr lang="ru-RU" sz="2400" b="1" dirty="0">
              <a:solidFill>
                <a:srgbClr val="FF0000"/>
              </a:solidFill>
            </a:endParaRPr>
          </a:p>
          <a:p>
            <a:pPr indent="534988" algn="just"/>
            <a:r>
              <a:rPr lang="ru-RU" sz="2400" b="1" dirty="0">
                <a:solidFill>
                  <a:srgbClr val="FF0000"/>
                </a:solidFill>
              </a:rPr>
              <a:t>Нуклеин </a:t>
            </a:r>
            <a:r>
              <a:rPr lang="ru-RU" sz="2400" b="1" dirty="0" err="1">
                <a:solidFill>
                  <a:srgbClr val="FF0000"/>
                </a:solidFill>
              </a:rPr>
              <a:t>қышқылдары</a:t>
            </a:r>
            <a:r>
              <a:rPr lang="ru-RU" sz="2400" b="1" dirty="0">
                <a:solidFill>
                  <a:srgbClr val="FF0000"/>
                </a:solidFill>
              </a:rPr>
              <a:t> (РНҚ </a:t>
            </a:r>
            <a:r>
              <a:rPr lang="ru-RU" sz="2400" b="1" dirty="0" err="1">
                <a:solidFill>
                  <a:srgbClr val="FF0000"/>
                </a:solidFill>
              </a:rPr>
              <a:t>және</a:t>
            </a:r>
            <a:r>
              <a:rPr lang="ru-RU" sz="2400" b="1" dirty="0">
                <a:solidFill>
                  <a:srgbClr val="FF0000"/>
                </a:solidFill>
              </a:rPr>
              <a:t> ДНҚ) </a:t>
            </a:r>
            <a:r>
              <a:rPr lang="ru-RU" sz="2400" dirty="0"/>
              <a:t>- </a:t>
            </a:r>
            <a:r>
              <a:rPr lang="ru-RU" sz="2400" b="1" dirty="0" err="1"/>
              <a:t>нуклеотидтерден</a:t>
            </a:r>
            <a:r>
              <a:rPr lang="ru-RU" sz="2400" b="1" dirty="0"/>
              <a:t> </a:t>
            </a:r>
            <a:r>
              <a:rPr lang="ru-RU" sz="2400" b="1" dirty="0" err="1"/>
              <a:t>түзілген</a:t>
            </a:r>
            <a:r>
              <a:rPr lang="ru-RU" sz="2400" b="1" dirty="0"/>
              <a:t> </a:t>
            </a:r>
            <a:r>
              <a:rPr lang="ru-RU" sz="2400" b="1" dirty="0" err="1"/>
              <a:t>полимерлер</a:t>
            </a:r>
            <a:r>
              <a:rPr lang="ru-RU" sz="2400" b="1" dirty="0"/>
              <a:t>.</a:t>
            </a:r>
            <a:r>
              <a:rPr lang="ru-RU" sz="2400" dirty="0"/>
              <a:t>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көмегімен</a:t>
            </a:r>
            <a:r>
              <a:rPr lang="ru-RU" sz="2400" dirty="0"/>
              <a:t> </a:t>
            </a:r>
            <a:r>
              <a:rPr lang="ru-RU" sz="2400" b="1" dirty="0" err="1"/>
              <a:t>генетикалық</a:t>
            </a:r>
            <a:r>
              <a:rPr lang="ru-RU" sz="2400" b="1" dirty="0"/>
              <a:t> </a:t>
            </a:r>
            <a:r>
              <a:rPr lang="ru-RU" sz="2400" b="1" dirty="0" err="1"/>
              <a:t>ақпарат</a:t>
            </a:r>
            <a:r>
              <a:rPr lang="ru-RU" sz="2400" b="1" dirty="0"/>
              <a:t> </a:t>
            </a:r>
            <a:r>
              <a:rPr lang="ru-RU" sz="2400" b="1" dirty="0" err="1"/>
              <a:t>жасушада</a:t>
            </a:r>
            <a:r>
              <a:rPr lang="ru-RU" sz="2400" b="1" dirty="0"/>
              <a:t> </a:t>
            </a:r>
            <a:r>
              <a:rPr lang="ru-RU" sz="2400" b="1" dirty="0" err="1"/>
              <a:t>сақталады</a:t>
            </a:r>
            <a:r>
              <a:rPr lang="ru-RU" sz="2400" b="1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b="1" dirty="0" err="1"/>
              <a:t>беріледі</a:t>
            </a:r>
            <a:r>
              <a:rPr lang="ru-RU" sz="2400" dirty="0"/>
              <a:t>; </a:t>
            </a:r>
            <a:r>
              <a:rPr lang="ru-RU" sz="2400" dirty="0" err="1"/>
              <a:t>сонымен</a:t>
            </a:r>
            <a:r>
              <a:rPr lang="ru-RU" sz="2400" dirty="0"/>
              <a:t> </a:t>
            </a:r>
            <a:r>
              <a:rPr lang="ru-RU" sz="2400" dirty="0" err="1"/>
              <a:t>қатар</a:t>
            </a:r>
            <a:r>
              <a:rPr lang="ru-RU" sz="2400" dirty="0"/>
              <a:t> </a:t>
            </a:r>
            <a:r>
              <a:rPr lang="ru-RU" sz="2400" dirty="0" err="1"/>
              <a:t>кейбір</a:t>
            </a:r>
            <a:r>
              <a:rPr lang="ru-RU" sz="2400" dirty="0"/>
              <a:t> РНҚ </a:t>
            </a:r>
            <a:r>
              <a:rPr lang="ru-RU" sz="2400" dirty="0" err="1"/>
              <a:t>молекулалары</a:t>
            </a:r>
            <a:r>
              <a:rPr lang="ru-RU" sz="2400" dirty="0"/>
              <a:t>  </a:t>
            </a:r>
            <a:r>
              <a:rPr lang="ru-RU" sz="2400" dirty="0" err="1"/>
              <a:t>үстіндегі</a:t>
            </a:r>
            <a:r>
              <a:rPr lang="ru-RU" sz="2400" dirty="0"/>
              <a:t>  </a:t>
            </a:r>
            <a:r>
              <a:rPr lang="ru-RU" sz="2400" dirty="0" err="1"/>
              <a:t>кешендердегі</a:t>
            </a:r>
            <a:r>
              <a:rPr lang="ru-RU" sz="2400" dirty="0"/>
              <a:t> (в надмолекулярных комплексах) </a:t>
            </a:r>
            <a:r>
              <a:rPr lang="ru-RU" sz="2400" b="1" dirty="0" err="1">
                <a:solidFill>
                  <a:srgbClr val="FF0000"/>
                </a:solidFill>
              </a:rPr>
              <a:t>құрылымдық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немесе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каталитикалық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функцияларды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орындайды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17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440" y="453710"/>
            <a:ext cx="113868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600" b="1" dirty="0" err="1">
                <a:solidFill>
                  <a:srgbClr val="FF0000"/>
                </a:solidFill>
              </a:rPr>
              <a:t>Полисахаридтер</a:t>
            </a:r>
            <a:r>
              <a:rPr lang="ru-RU" sz="2600" dirty="0"/>
              <a:t> </a:t>
            </a:r>
            <a:r>
              <a:rPr lang="ru-RU" sz="2600" b="1" dirty="0"/>
              <a:t>глюкоза </a:t>
            </a:r>
            <a:r>
              <a:rPr lang="ru-RU" sz="2600" b="1" dirty="0" err="1"/>
              <a:t>сияқты</a:t>
            </a:r>
            <a:r>
              <a:rPr lang="ru-RU" sz="2600" b="1" dirty="0"/>
              <a:t> </a:t>
            </a:r>
            <a:r>
              <a:rPr lang="ru-RU" sz="2600" b="1" dirty="0" err="1"/>
              <a:t>қарапайым</a:t>
            </a:r>
            <a:r>
              <a:rPr lang="ru-RU" sz="2600" b="1" dirty="0"/>
              <a:t> </a:t>
            </a:r>
            <a:r>
              <a:rPr lang="ru-RU" sz="2600" b="1" dirty="0" err="1"/>
              <a:t>қанттардан</a:t>
            </a:r>
            <a:r>
              <a:rPr lang="ru-RU" sz="2600" b="1" dirty="0"/>
              <a:t> </a:t>
            </a:r>
            <a:r>
              <a:rPr lang="ru-RU" sz="2600" b="1" dirty="0" err="1"/>
              <a:t>тұрады</a:t>
            </a:r>
            <a:r>
              <a:rPr lang="ru-RU" sz="2600" dirty="0"/>
              <a:t>; </a:t>
            </a:r>
            <a:r>
              <a:rPr lang="ru-RU" sz="2600" dirty="0" err="1"/>
              <a:t>олар</a:t>
            </a:r>
            <a:r>
              <a:rPr lang="ru-RU" sz="2600" dirty="0"/>
              <a:t> </a:t>
            </a:r>
            <a:r>
              <a:rPr lang="ru-RU" sz="2600" b="1" dirty="0" err="1"/>
              <a:t>үш</a:t>
            </a:r>
            <a:r>
              <a:rPr lang="ru-RU" sz="2600" b="1" dirty="0"/>
              <a:t> </a:t>
            </a:r>
            <a:r>
              <a:rPr lang="ru-RU" sz="2600" b="1" dirty="0" err="1"/>
              <a:t>негізгі</a:t>
            </a:r>
            <a:r>
              <a:rPr lang="ru-RU" sz="2600" b="1" dirty="0"/>
              <a:t> </a:t>
            </a:r>
            <a:r>
              <a:rPr lang="ru-RU" sz="2600" b="1" dirty="0" err="1"/>
              <a:t>функцияны</a:t>
            </a:r>
            <a:r>
              <a:rPr lang="ru-RU" sz="2600" dirty="0"/>
              <a:t> </a:t>
            </a:r>
            <a:r>
              <a:rPr lang="ru-RU" sz="2600" dirty="0" err="1"/>
              <a:t>орындайды</a:t>
            </a:r>
            <a:r>
              <a:rPr lang="ru-RU" sz="2600" dirty="0"/>
              <a:t>: </a:t>
            </a:r>
            <a:r>
              <a:rPr lang="ru-RU" sz="2600" b="1" dirty="0" err="1">
                <a:solidFill>
                  <a:srgbClr val="FF0000"/>
                </a:solidFill>
              </a:rPr>
              <a:t>жасушада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энергияны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жинақтайды</a:t>
            </a:r>
            <a:r>
              <a:rPr lang="ru-RU" sz="2600" dirty="0"/>
              <a:t>, </a:t>
            </a:r>
            <a:r>
              <a:rPr lang="ru-RU" sz="2600" b="1" dirty="0" err="1">
                <a:solidFill>
                  <a:srgbClr val="FF0000"/>
                </a:solidFill>
              </a:rPr>
              <a:t>жасуша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қабырғасының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қатты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жақтауын</a:t>
            </a:r>
            <a:r>
              <a:rPr lang="ru-RU" sz="2600" b="1" dirty="0">
                <a:solidFill>
                  <a:srgbClr val="FF0000"/>
                </a:solidFill>
              </a:rPr>
              <a:t> (каркас) </a:t>
            </a:r>
            <a:r>
              <a:rPr lang="ru-RU" sz="2600" dirty="0"/>
              <a:t>(</a:t>
            </a:r>
            <a:r>
              <a:rPr lang="ru-RU" sz="2600" dirty="0" err="1"/>
              <a:t>өсімдіктер</a:t>
            </a:r>
            <a:r>
              <a:rPr lang="ru-RU" sz="2600" dirty="0"/>
              <a:t> мен </a:t>
            </a:r>
            <a:r>
              <a:rPr lang="ru-RU" sz="2600" dirty="0" err="1"/>
              <a:t>бактерияларда</a:t>
            </a:r>
            <a:r>
              <a:rPr lang="ru-RU" sz="2600" dirty="0"/>
              <a:t>) </a:t>
            </a:r>
            <a:r>
              <a:rPr lang="ru-RU" sz="2600" dirty="0" err="1"/>
              <a:t>құрайды</a:t>
            </a:r>
            <a:r>
              <a:rPr lang="ru-RU" sz="2600" dirty="0"/>
              <a:t> </a:t>
            </a:r>
            <a:r>
              <a:rPr lang="ru-RU" sz="2600" dirty="0" err="1"/>
              <a:t>және</a:t>
            </a:r>
            <a:r>
              <a:rPr lang="ru-RU" sz="2600" dirty="0"/>
              <a:t> </a:t>
            </a:r>
            <a:r>
              <a:rPr lang="ru-RU" sz="2600" dirty="0" err="1"/>
              <a:t>басқа</a:t>
            </a:r>
            <a:r>
              <a:rPr lang="ru-RU" sz="2600" dirty="0"/>
              <a:t> </a:t>
            </a:r>
            <a:r>
              <a:rPr lang="ru-RU" sz="2600" dirty="0" err="1"/>
              <a:t>жасушалардың</a:t>
            </a:r>
            <a:r>
              <a:rPr lang="ru-RU" sz="2600" dirty="0"/>
              <a:t> </a:t>
            </a:r>
            <a:r>
              <a:rPr lang="ru-RU" sz="2600" dirty="0" err="1"/>
              <a:t>белгілі</a:t>
            </a:r>
            <a:r>
              <a:rPr lang="ru-RU" sz="2600" dirty="0"/>
              <a:t> </a:t>
            </a:r>
            <a:r>
              <a:rPr lang="ru-RU" sz="2600" dirty="0" err="1"/>
              <a:t>бір</a:t>
            </a:r>
            <a:r>
              <a:rPr lang="ru-RU" sz="2600" dirty="0"/>
              <a:t> </a:t>
            </a:r>
            <a:r>
              <a:rPr lang="ru-RU" sz="2600" dirty="0" err="1"/>
              <a:t>белоктары</a:t>
            </a:r>
            <a:r>
              <a:rPr lang="ru-RU" sz="2600" dirty="0"/>
              <a:t> </a:t>
            </a:r>
            <a:r>
              <a:rPr lang="ru-RU" sz="2600" dirty="0" err="1"/>
              <a:t>үшін</a:t>
            </a:r>
            <a:r>
              <a:rPr lang="ru-RU" sz="2600" dirty="0"/>
              <a:t> </a:t>
            </a:r>
            <a:r>
              <a:rPr lang="ru-RU" sz="2600" dirty="0" err="1"/>
              <a:t>арнайы</a:t>
            </a:r>
            <a:r>
              <a:rPr lang="ru-RU" sz="2600" dirty="0"/>
              <a:t> </a:t>
            </a:r>
            <a:r>
              <a:rPr lang="ru-RU" sz="2600" dirty="0" err="1"/>
              <a:t>байланыс</a:t>
            </a:r>
            <a:r>
              <a:rPr lang="ru-RU" sz="2600" dirty="0"/>
              <a:t> </a:t>
            </a:r>
            <a:r>
              <a:rPr lang="ru-RU" sz="2600" dirty="0" err="1"/>
              <a:t>орындары</a:t>
            </a:r>
            <a:r>
              <a:rPr lang="ru-RU" sz="2600" dirty="0"/>
              <a:t> бар </a:t>
            </a:r>
            <a:r>
              <a:rPr lang="ru-RU" sz="2600" dirty="0" err="1"/>
              <a:t>жасушадан</a:t>
            </a:r>
            <a:r>
              <a:rPr lang="ru-RU" sz="2600" dirty="0"/>
              <a:t> </a:t>
            </a:r>
            <a:r>
              <a:rPr lang="ru-RU" sz="2600" dirty="0" err="1"/>
              <a:t>тыс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тану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элементтері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ретінде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қызмет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етеді</a:t>
            </a:r>
            <a:r>
              <a:rPr lang="ru-RU" sz="2600" dirty="0"/>
              <a:t>. </a:t>
            </a:r>
          </a:p>
          <a:p>
            <a:pPr indent="534988" algn="just"/>
            <a:r>
              <a:rPr lang="ru-RU" sz="2600" dirty="0"/>
              <a:t>Клетка </a:t>
            </a:r>
            <a:r>
              <a:rPr lang="ru-RU" sz="2600" dirty="0" err="1"/>
              <a:t>бетіндегі</a:t>
            </a:r>
            <a:r>
              <a:rPr lang="ru-RU" sz="2600" dirty="0"/>
              <a:t> </a:t>
            </a:r>
            <a:r>
              <a:rPr lang="ru-RU" sz="2600" dirty="0" err="1"/>
              <a:t>белоктармен</a:t>
            </a:r>
            <a:r>
              <a:rPr lang="ru-RU" sz="2600" dirty="0"/>
              <a:t> </a:t>
            </a:r>
            <a:r>
              <a:rPr lang="ru-RU" sz="2600" dirty="0" err="1"/>
              <a:t>немесе</a:t>
            </a:r>
            <a:r>
              <a:rPr lang="ru-RU" sz="2600" dirty="0"/>
              <a:t> </a:t>
            </a:r>
            <a:r>
              <a:rPr lang="ru-RU" sz="2600" dirty="0" err="1"/>
              <a:t>липидтермен</a:t>
            </a:r>
            <a:r>
              <a:rPr lang="ru-RU" sz="2600" dirty="0"/>
              <a:t> </a:t>
            </a:r>
            <a:r>
              <a:rPr lang="ru-RU" sz="2600" dirty="0" err="1"/>
              <a:t>байланысқан</a:t>
            </a:r>
            <a:r>
              <a:rPr lang="ru-RU" sz="2600" dirty="0"/>
              <a:t> </a:t>
            </a:r>
            <a:r>
              <a:rPr lang="ru-RU" sz="2600" b="1" dirty="0" err="1"/>
              <a:t>қысқа</a:t>
            </a:r>
            <a:r>
              <a:rPr lang="ru-RU" sz="2600" b="1" dirty="0"/>
              <a:t> </a:t>
            </a:r>
            <a:r>
              <a:rPr lang="ru-RU" sz="2600" b="1" dirty="0" err="1"/>
              <a:t>полимерлі</a:t>
            </a:r>
            <a:r>
              <a:rPr lang="ru-RU" sz="2600" b="1" dirty="0"/>
              <a:t> </a:t>
            </a:r>
            <a:r>
              <a:rPr lang="ru-RU" sz="2600" b="1" dirty="0" err="1"/>
              <a:t>қанттар</a:t>
            </a:r>
            <a:r>
              <a:rPr lang="ru-RU" sz="2600" b="1" dirty="0"/>
              <a:t> (</a:t>
            </a:r>
            <a:r>
              <a:rPr lang="ru-RU" sz="2600" b="1" dirty="0" err="1"/>
              <a:t>олигосахаридтер</a:t>
            </a:r>
            <a:r>
              <a:rPr lang="ru-RU" sz="2600" b="1" dirty="0"/>
              <a:t>) </a:t>
            </a:r>
            <a:r>
              <a:rPr lang="ru-RU" sz="2600" b="1" dirty="0" err="1">
                <a:solidFill>
                  <a:srgbClr val="FF0000"/>
                </a:solidFill>
              </a:rPr>
              <a:t>арнайы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сигналдық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молекулалардың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рөлін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атқарады</a:t>
            </a:r>
            <a:r>
              <a:rPr lang="ru-RU" sz="2600" dirty="0"/>
              <a:t>.</a:t>
            </a:r>
          </a:p>
          <a:p>
            <a:pPr indent="534988" algn="just"/>
            <a:endParaRPr lang="ru-RU" sz="2600" b="1" dirty="0">
              <a:solidFill>
                <a:srgbClr val="FF0000"/>
              </a:solidFill>
            </a:endParaRPr>
          </a:p>
          <a:p>
            <a:pPr indent="534988" algn="just"/>
            <a:r>
              <a:rPr lang="ru-RU" sz="2600" b="1" dirty="0" err="1">
                <a:solidFill>
                  <a:srgbClr val="FF0000"/>
                </a:solidFill>
              </a:rPr>
              <a:t>Липидтер</a:t>
            </a:r>
            <a:r>
              <a:rPr lang="ru-RU" sz="2600" dirty="0"/>
              <a:t> (</a:t>
            </a:r>
            <a:r>
              <a:rPr lang="ru-RU" sz="2600" dirty="0" err="1"/>
              <a:t>майлар</a:t>
            </a:r>
            <a:r>
              <a:rPr lang="ru-RU" sz="2600" dirty="0"/>
              <a:t> </a:t>
            </a:r>
            <a:r>
              <a:rPr lang="ru-RU" sz="2600" dirty="0" err="1"/>
              <a:t>немесе</a:t>
            </a:r>
            <a:r>
              <a:rPr lang="ru-RU" sz="2600" dirty="0"/>
              <a:t> май </a:t>
            </a:r>
            <a:r>
              <a:rPr lang="ru-RU" sz="2600" dirty="0" err="1"/>
              <a:t>қышқылдарының</a:t>
            </a:r>
            <a:r>
              <a:rPr lang="ru-RU" sz="2600" dirty="0"/>
              <a:t> </a:t>
            </a:r>
            <a:r>
              <a:rPr lang="ru-RU" sz="2600" dirty="0" err="1"/>
              <a:t>эфирлері</a:t>
            </a:r>
            <a:r>
              <a:rPr lang="ru-RU" sz="2600" dirty="0"/>
              <a:t> - суда </a:t>
            </a:r>
            <a:r>
              <a:rPr lang="ru-RU" sz="2600" dirty="0" err="1"/>
              <a:t>ерімейтін</a:t>
            </a:r>
            <a:r>
              <a:rPr lang="ru-RU" sz="2600" dirty="0"/>
              <a:t> </a:t>
            </a:r>
            <a:r>
              <a:rPr lang="ru-RU" sz="2600" dirty="0" err="1"/>
              <a:t>көмірсутектердің</a:t>
            </a:r>
            <a:r>
              <a:rPr lang="ru-RU" sz="2600" dirty="0"/>
              <a:t> </a:t>
            </a:r>
            <a:r>
              <a:rPr lang="ru-RU" sz="2600" dirty="0" err="1"/>
              <a:t>туындылары</a:t>
            </a:r>
            <a:r>
              <a:rPr lang="ru-RU" sz="2600" dirty="0"/>
              <a:t>) </a:t>
            </a:r>
            <a:r>
              <a:rPr lang="ru-RU" sz="2600" b="1" dirty="0" err="1">
                <a:solidFill>
                  <a:srgbClr val="FF0000"/>
                </a:solidFill>
              </a:rPr>
              <a:t>мембраналардың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құрылымдық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бөліктері</a:t>
            </a:r>
            <a:r>
              <a:rPr lang="ru-RU" sz="2600" dirty="0"/>
              <a:t>, </a:t>
            </a:r>
            <a:r>
              <a:rPr lang="ru-RU" sz="2600" b="1" dirty="0" err="1">
                <a:solidFill>
                  <a:srgbClr val="FF0000"/>
                </a:solidFill>
              </a:rPr>
              <a:t>қорда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жиналған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отын</a:t>
            </a:r>
            <a:r>
              <a:rPr lang="ru-RU" sz="2600" b="1" dirty="0">
                <a:solidFill>
                  <a:srgbClr val="FF0000"/>
                </a:solidFill>
              </a:rPr>
              <a:t>, </a:t>
            </a:r>
            <a:r>
              <a:rPr lang="ru-RU" sz="2600" b="1" dirty="0" err="1">
                <a:solidFill>
                  <a:srgbClr val="FF0000"/>
                </a:solidFill>
              </a:rPr>
              <a:t>пигменттер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немесе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жасушаішілік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сигналдық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молекулалар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болып</a:t>
            </a:r>
            <a:r>
              <a:rPr lang="ru-RU" sz="2600" dirty="0"/>
              <a:t> </a:t>
            </a:r>
            <a:r>
              <a:rPr lang="ru-RU" sz="2600" dirty="0" err="1"/>
              <a:t>табылады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79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670" y="229901"/>
            <a:ext cx="1173192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300" dirty="0"/>
              <a:t>Биохимия </a:t>
            </a:r>
            <a:r>
              <a:rPr lang="ru-RU" sz="2300" dirty="0" err="1"/>
              <a:t>биологиялық</a:t>
            </a:r>
            <a:r>
              <a:rPr lang="ru-RU" sz="2300" dirty="0"/>
              <a:t> </a:t>
            </a:r>
            <a:r>
              <a:rPr lang="ru-RU" sz="2300" dirty="0" err="1"/>
              <a:t>принциптерді</a:t>
            </a:r>
            <a:r>
              <a:rPr lang="ru-RU" sz="2300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химиялық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терминдермен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 err="1"/>
              <a:t>түсіндіруді</a:t>
            </a:r>
            <a:r>
              <a:rPr lang="ru-RU" sz="2300" dirty="0"/>
              <a:t> </a:t>
            </a:r>
            <a:r>
              <a:rPr lang="ru-RU" sz="2300" dirty="0" err="1"/>
              <a:t>мақсат</a:t>
            </a:r>
            <a:r>
              <a:rPr lang="ru-RU" sz="2300" dirty="0"/>
              <a:t> </a:t>
            </a:r>
            <a:r>
              <a:rPr lang="ru-RU" sz="2300" dirty="0" err="1"/>
              <a:t>етеді</a:t>
            </a:r>
            <a:r>
              <a:rPr lang="ru-RU" sz="2300" dirty="0"/>
              <a:t>. </a:t>
            </a:r>
            <a:r>
              <a:rPr lang="en-US" sz="2300" b="1" dirty="0"/>
              <a:t>XVIII </a:t>
            </a:r>
            <a:r>
              <a:rPr lang="ru-RU" sz="2300" b="1" dirty="0" err="1"/>
              <a:t>ғасырдың</a:t>
            </a:r>
            <a:r>
              <a:rPr lang="ru-RU" sz="2300" b="1" dirty="0"/>
              <a:t> </a:t>
            </a:r>
            <a:r>
              <a:rPr lang="ru-RU" sz="2300" b="1" dirty="0" err="1"/>
              <a:t>аяғында</a:t>
            </a:r>
            <a:r>
              <a:rPr lang="ru-RU" sz="2300" dirty="0"/>
              <a:t> </a:t>
            </a:r>
            <a:r>
              <a:rPr lang="ru-RU" sz="2300" dirty="0" err="1"/>
              <a:t>химиктер</a:t>
            </a:r>
            <a:r>
              <a:rPr lang="ru-RU" sz="2300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тірі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және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жансыз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заттардың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құрамы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 err="1"/>
              <a:t>түбегейлі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ерекшеленеді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dirty="0" err="1"/>
              <a:t>деген</a:t>
            </a:r>
            <a:r>
              <a:rPr lang="ru-RU" sz="2300" dirty="0"/>
              <a:t> </a:t>
            </a:r>
            <a:r>
              <a:rPr lang="ru-RU" sz="2300" dirty="0" err="1"/>
              <a:t>қорытындыға</a:t>
            </a:r>
            <a:r>
              <a:rPr lang="ru-RU" sz="2300" dirty="0"/>
              <a:t> </a:t>
            </a:r>
            <a:r>
              <a:rPr lang="ru-RU" sz="2300" dirty="0" err="1"/>
              <a:t>келді</a:t>
            </a:r>
            <a:r>
              <a:rPr lang="ru-RU" sz="2300" dirty="0"/>
              <a:t>.</a:t>
            </a:r>
          </a:p>
          <a:p>
            <a:pPr indent="534988" algn="just"/>
            <a:r>
              <a:rPr lang="ru-RU" sz="2300" dirty="0"/>
              <a:t>Антуан Лавуазье (1743-1794) «</a:t>
            </a:r>
            <a:r>
              <a:rPr lang="ru-RU" sz="2300" dirty="0" err="1"/>
              <a:t>өсімдіктер</a:t>
            </a:r>
            <a:r>
              <a:rPr lang="ru-RU" sz="2300" dirty="0"/>
              <a:t> мен </a:t>
            </a:r>
            <a:r>
              <a:rPr lang="ru-RU" sz="2300" dirty="0" err="1"/>
              <a:t>жануарлар</a:t>
            </a:r>
            <a:r>
              <a:rPr lang="ru-RU" sz="2300" dirty="0"/>
              <a:t> </a:t>
            </a:r>
            <a:r>
              <a:rPr lang="ru-RU" sz="2300" dirty="0" err="1"/>
              <a:t>әлемінің</a:t>
            </a:r>
            <a:r>
              <a:rPr lang="ru-RU" sz="2300" dirty="0"/>
              <a:t>» </a:t>
            </a:r>
            <a:r>
              <a:rPr lang="ru-RU" sz="2300" dirty="0" err="1"/>
              <a:t>күрделілігінен</a:t>
            </a:r>
            <a:r>
              <a:rPr lang="ru-RU" sz="2300" dirty="0"/>
              <a:t> </a:t>
            </a:r>
            <a:r>
              <a:rPr lang="ru-RU" sz="2300" dirty="0" err="1"/>
              <a:t>айырмашылығы</a:t>
            </a:r>
            <a:r>
              <a:rPr lang="ru-RU" sz="2300" dirty="0"/>
              <a:t> «</a:t>
            </a:r>
            <a:r>
              <a:rPr lang="ru-RU" sz="2300" dirty="0" err="1"/>
              <a:t>минералды</a:t>
            </a:r>
            <a:r>
              <a:rPr lang="ru-RU" sz="2300" dirty="0"/>
              <a:t> </a:t>
            </a:r>
            <a:r>
              <a:rPr lang="ru-RU" sz="2300" dirty="0" err="1"/>
              <a:t>дүниенің</a:t>
            </a:r>
            <a:r>
              <a:rPr lang="ru-RU" sz="2300" dirty="0"/>
              <a:t>» </a:t>
            </a:r>
            <a:r>
              <a:rPr lang="ru-RU" sz="2300" dirty="0" err="1"/>
              <a:t>салыстырмалы</a:t>
            </a:r>
            <a:r>
              <a:rPr lang="ru-RU" sz="2300" dirty="0"/>
              <a:t> </a:t>
            </a:r>
            <a:r>
              <a:rPr lang="ru-RU" sz="2300" dirty="0" err="1"/>
              <a:t>химиялық</a:t>
            </a:r>
            <a:r>
              <a:rPr lang="ru-RU" sz="2300" dirty="0"/>
              <a:t> </a:t>
            </a:r>
            <a:r>
              <a:rPr lang="ru-RU" sz="2300" dirty="0" err="1"/>
              <a:t>қарапайымдылығын</a:t>
            </a:r>
            <a:r>
              <a:rPr lang="ru-RU" sz="2300" dirty="0"/>
              <a:t> </a:t>
            </a:r>
            <a:r>
              <a:rPr lang="ru-RU" sz="2300" dirty="0" err="1"/>
              <a:t>атап</a:t>
            </a:r>
            <a:r>
              <a:rPr lang="ru-RU" sz="2300" dirty="0"/>
              <a:t> </a:t>
            </a:r>
            <a:r>
              <a:rPr lang="ru-RU" sz="2300" dirty="0" err="1"/>
              <a:t>өтті</a:t>
            </a:r>
            <a:r>
              <a:rPr lang="ru-RU" sz="2300" dirty="0"/>
              <a:t>. </a:t>
            </a:r>
            <a:r>
              <a:rPr lang="ru-RU" sz="2300" dirty="0" err="1"/>
              <a:t>Ол</a:t>
            </a:r>
            <a:r>
              <a:rPr lang="ru-RU" sz="2300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көміртегі</a:t>
            </a:r>
            <a:r>
              <a:rPr lang="ru-RU" sz="2300" b="1" dirty="0">
                <a:solidFill>
                  <a:srgbClr val="FF0000"/>
                </a:solidFill>
              </a:rPr>
              <a:t>, </a:t>
            </a:r>
            <a:r>
              <a:rPr lang="ru-RU" sz="2300" b="1" dirty="0" err="1">
                <a:solidFill>
                  <a:srgbClr val="FF0000"/>
                </a:solidFill>
              </a:rPr>
              <a:t>оттегі</a:t>
            </a:r>
            <a:r>
              <a:rPr lang="ru-RU" sz="2300" b="1" dirty="0">
                <a:solidFill>
                  <a:srgbClr val="FF0000"/>
                </a:solidFill>
              </a:rPr>
              <a:t>, азот </a:t>
            </a:r>
            <a:r>
              <a:rPr lang="ru-RU" sz="2300" b="1" dirty="0" err="1">
                <a:solidFill>
                  <a:srgbClr val="FF0000"/>
                </a:solidFill>
              </a:rPr>
              <a:t>және</a:t>
            </a:r>
            <a:r>
              <a:rPr lang="ru-RU" sz="2300" b="1" dirty="0">
                <a:solidFill>
                  <a:srgbClr val="FF0000"/>
                </a:solidFill>
              </a:rPr>
              <a:t> фосфор </a:t>
            </a:r>
            <a:r>
              <a:rPr lang="ru-RU" sz="2300" dirty="0" err="1"/>
              <a:t>сияқты</a:t>
            </a:r>
            <a:r>
              <a:rPr lang="ru-RU" sz="2300" dirty="0"/>
              <a:t> </a:t>
            </a:r>
            <a:r>
              <a:rPr lang="ru-RU" sz="2300" dirty="0" err="1"/>
              <a:t>элементтерге</a:t>
            </a:r>
            <a:r>
              <a:rPr lang="ru-RU" sz="2300" dirty="0"/>
              <a:t> бай </a:t>
            </a:r>
            <a:r>
              <a:rPr lang="ru-RU" sz="2300" dirty="0" err="1"/>
              <a:t>қосылыстардан</a:t>
            </a:r>
            <a:r>
              <a:rPr lang="ru-RU" sz="2300" dirty="0"/>
              <a:t> </a:t>
            </a:r>
            <a:r>
              <a:rPr lang="ru-RU" sz="2300" dirty="0" err="1"/>
              <a:t>жасалғанын</a:t>
            </a:r>
            <a:r>
              <a:rPr lang="ru-RU" sz="2300" dirty="0"/>
              <a:t> </a:t>
            </a:r>
            <a:r>
              <a:rPr lang="ru-RU" sz="2300" dirty="0" err="1"/>
              <a:t>білетін</a:t>
            </a:r>
            <a:r>
              <a:rPr lang="ru-RU" sz="2300" dirty="0"/>
              <a:t>.</a:t>
            </a:r>
          </a:p>
          <a:p>
            <a:pPr indent="534988" algn="just"/>
            <a:r>
              <a:rPr lang="ru-RU" sz="2300" b="1" dirty="0">
                <a:solidFill>
                  <a:srgbClr val="FF0000"/>
                </a:solidFill>
              </a:rPr>
              <a:t>ХХ </a:t>
            </a:r>
            <a:r>
              <a:rPr lang="ru-RU" sz="2300" b="1" dirty="0" err="1">
                <a:solidFill>
                  <a:srgbClr val="FF0000"/>
                </a:solidFill>
              </a:rPr>
              <a:t>ғасырдың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бірінші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жартысында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/>
              <a:t>ашытқылар</a:t>
            </a:r>
            <a:r>
              <a:rPr lang="ru-RU" sz="2300" b="1" dirty="0"/>
              <a:t> мен </a:t>
            </a:r>
            <a:r>
              <a:rPr lang="ru-RU" sz="2300" b="1" dirty="0" err="1"/>
              <a:t>жануарлардың</a:t>
            </a:r>
            <a:r>
              <a:rPr lang="ru-RU" sz="2300" b="1" dirty="0"/>
              <a:t> </a:t>
            </a:r>
            <a:r>
              <a:rPr lang="ru-RU" sz="2300" b="1" dirty="0" err="1"/>
              <a:t>бұлшықет</a:t>
            </a:r>
            <a:r>
              <a:rPr lang="ru-RU" sz="2300" b="1" dirty="0"/>
              <a:t> </a:t>
            </a:r>
            <a:r>
              <a:rPr lang="ru-RU" sz="2300" dirty="0" err="1"/>
              <a:t>жасушаларында</a:t>
            </a:r>
            <a:r>
              <a:rPr lang="ru-RU" sz="2300" dirty="0"/>
              <a:t> параллель </a:t>
            </a:r>
            <a:r>
              <a:rPr lang="ru-RU" sz="2300" dirty="0" err="1"/>
              <a:t>жүргізілген</a:t>
            </a:r>
            <a:r>
              <a:rPr lang="ru-RU" sz="2300" dirty="0"/>
              <a:t> </a:t>
            </a:r>
            <a:r>
              <a:rPr lang="ru-RU" sz="2300" b="1" dirty="0" err="1"/>
              <a:t>глюкозаның</a:t>
            </a:r>
            <a:r>
              <a:rPr lang="ru-RU" sz="2300" b="1" dirty="0"/>
              <a:t> </a:t>
            </a:r>
            <a:r>
              <a:rPr lang="ru-RU" sz="2300" b="1" dirty="0" err="1"/>
              <a:t>ыдырауының</a:t>
            </a:r>
            <a:r>
              <a:rPr lang="ru-RU" sz="2300" b="1" dirty="0"/>
              <a:t> </a:t>
            </a:r>
            <a:r>
              <a:rPr lang="ru-RU" sz="2300" b="1" dirty="0" err="1"/>
              <a:t>биохимиялық</a:t>
            </a:r>
            <a:r>
              <a:rPr lang="ru-RU" sz="2300" b="1" dirty="0"/>
              <a:t> </a:t>
            </a:r>
            <a:r>
              <a:rPr lang="ru-RU" sz="2300" b="1" dirty="0" err="1"/>
              <a:t>зерттеулері</a:t>
            </a:r>
            <a:r>
              <a:rPr lang="ru-RU" sz="2300" b="1" dirty="0"/>
              <a:t> </a:t>
            </a:r>
            <a:r>
              <a:rPr lang="ru-RU" sz="2300" dirty="0" err="1"/>
              <a:t>бір-біріне</a:t>
            </a:r>
            <a:r>
              <a:rPr lang="ru-RU" sz="2300" dirty="0"/>
              <a:t> </a:t>
            </a:r>
            <a:r>
              <a:rPr lang="ru-RU" sz="2300" dirty="0" err="1"/>
              <a:t>ұқсамайтын</a:t>
            </a:r>
            <a:r>
              <a:rPr lang="ru-RU" sz="2300" dirty="0"/>
              <a:t> осы </a:t>
            </a:r>
            <a:r>
              <a:rPr lang="ru-RU" sz="2300" dirty="0" err="1"/>
              <a:t>екі</a:t>
            </a:r>
            <a:r>
              <a:rPr lang="ru-RU" sz="2300" dirty="0"/>
              <a:t> </a:t>
            </a:r>
            <a:r>
              <a:rPr lang="ru-RU" sz="2300" dirty="0" err="1"/>
              <a:t>жасуша</a:t>
            </a:r>
            <a:r>
              <a:rPr lang="ru-RU" sz="2300" dirty="0"/>
              <a:t> </a:t>
            </a:r>
            <a:r>
              <a:rPr lang="ru-RU" sz="2300" dirty="0" err="1"/>
              <a:t>түрі</a:t>
            </a:r>
            <a:r>
              <a:rPr lang="ru-RU" sz="2300" dirty="0"/>
              <a:t> </a:t>
            </a:r>
            <a:r>
              <a:rPr lang="ru-RU" sz="2300" dirty="0" err="1"/>
              <a:t>арасындағы</a:t>
            </a:r>
            <a:r>
              <a:rPr lang="ru-RU" sz="2300" dirty="0"/>
              <a:t> </a:t>
            </a:r>
            <a:r>
              <a:rPr lang="ru-RU" sz="2300" dirty="0" err="1"/>
              <a:t>таңғаларлық</a:t>
            </a:r>
            <a:r>
              <a:rPr lang="ru-RU" sz="2300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химиялық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ұқсастықты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анықтады</a:t>
            </a:r>
            <a:r>
              <a:rPr lang="ru-RU" sz="2300" dirty="0"/>
              <a:t>: </a:t>
            </a:r>
            <a:r>
              <a:rPr lang="ru-RU" sz="2300" dirty="0" err="1"/>
              <a:t>глюкозаның</a:t>
            </a:r>
            <a:r>
              <a:rPr lang="ru-RU" sz="2300" dirty="0"/>
              <a:t> </a:t>
            </a:r>
            <a:r>
              <a:rPr lang="ru-RU" sz="2300" dirty="0" err="1"/>
              <a:t>ыдырауы</a:t>
            </a:r>
            <a:r>
              <a:rPr lang="ru-RU" sz="2300" dirty="0"/>
              <a:t> </a:t>
            </a:r>
            <a:r>
              <a:rPr lang="ru-RU" sz="2300" dirty="0" err="1"/>
              <a:t>екі</a:t>
            </a:r>
            <a:r>
              <a:rPr lang="ru-RU" sz="2300" dirty="0"/>
              <a:t> </a:t>
            </a:r>
            <a:r>
              <a:rPr lang="ru-RU" sz="2300" dirty="0" err="1"/>
              <a:t>жағдайда</a:t>
            </a:r>
            <a:r>
              <a:rPr lang="ru-RU" sz="2300" dirty="0"/>
              <a:t> да он </a:t>
            </a:r>
            <a:r>
              <a:rPr lang="ru-RU" sz="2300" dirty="0" err="1"/>
              <a:t>бірдей</a:t>
            </a:r>
            <a:r>
              <a:rPr lang="ru-RU" sz="2300" dirty="0"/>
              <a:t> </a:t>
            </a:r>
            <a:r>
              <a:rPr lang="ru-RU" sz="2300" dirty="0" err="1"/>
              <a:t>аралық</a:t>
            </a:r>
            <a:r>
              <a:rPr lang="ru-RU" sz="2300" dirty="0"/>
              <a:t> </a:t>
            </a:r>
            <a:r>
              <a:rPr lang="ru-RU" sz="2300" dirty="0" err="1"/>
              <a:t>өнімдердің</a:t>
            </a:r>
            <a:r>
              <a:rPr lang="ru-RU" sz="2300" dirty="0"/>
              <a:t> </a:t>
            </a:r>
            <a:r>
              <a:rPr lang="ru-RU" sz="2300" dirty="0" err="1"/>
              <a:t>түзілуімен</a:t>
            </a:r>
            <a:r>
              <a:rPr lang="ru-RU" sz="2300" dirty="0"/>
              <a:t> </a:t>
            </a:r>
            <a:r>
              <a:rPr lang="ru-RU" sz="2300" dirty="0" err="1"/>
              <a:t>және</a:t>
            </a:r>
            <a:r>
              <a:rPr lang="ru-RU" sz="2300" dirty="0"/>
              <a:t> он </a:t>
            </a:r>
            <a:r>
              <a:rPr lang="ru-RU" sz="2300" dirty="0" err="1"/>
              <a:t>бірдей</a:t>
            </a:r>
            <a:r>
              <a:rPr lang="ru-RU" sz="2300" dirty="0"/>
              <a:t> </a:t>
            </a:r>
            <a:r>
              <a:rPr lang="ru-RU" sz="2300" dirty="0" err="1"/>
              <a:t>ферменттің</a:t>
            </a:r>
            <a:r>
              <a:rPr lang="ru-RU" sz="2300" dirty="0"/>
              <a:t> </a:t>
            </a:r>
            <a:r>
              <a:rPr lang="ru-RU" sz="2300" dirty="0" err="1"/>
              <a:t>қатысуымен</a:t>
            </a:r>
            <a:r>
              <a:rPr lang="ru-RU" sz="2300" dirty="0"/>
              <a:t> </a:t>
            </a:r>
            <a:r>
              <a:rPr lang="ru-RU" sz="2300" dirty="0" err="1"/>
              <a:t>өтті</a:t>
            </a:r>
            <a:r>
              <a:rPr lang="ru-RU" sz="2300" dirty="0"/>
              <a:t>.</a:t>
            </a:r>
          </a:p>
          <a:p>
            <a:pPr indent="534988" algn="just"/>
            <a:r>
              <a:rPr lang="ru-RU" sz="2300" dirty="0" err="1"/>
              <a:t>Көптеген</a:t>
            </a:r>
            <a:r>
              <a:rPr lang="ru-RU" sz="2300" dirty="0"/>
              <a:t> </a:t>
            </a:r>
            <a:r>
              <a:rPr lang="ru-RU" sz="2300" dirty="0" err="1"/>
              <a:t>әртүрлі</a:t>
            </a:r>
            <a:r>
              <a:rPr lang="ru-RU" sz="2300" dirty="0"/>
              <a:t> </a:t>
            </a:r>
            <a:r>
              <a:rPr lang="ru-RU" sz="2300" dirty="0" err="1"/>
              <a:t>организмдердегі</a:t>
            </a:r>
            <a:r>
              <a:rPr lang="ru-RU" sz="2300" dirty="0"/>
              <a:t> </a:t>
            </a:r>
            <a:r>
              <a:rPr lang="ru-RU" sz="2300" dirty="0" err="1"/>
              <a:t>басқа</a:t>
            </a:r>
            <a:r>
              <a:rPr lang="ru-RU" sz="2300" dirty="0"/>
              <a:t> да </a:t>
            </a:r>
            <a:r>
              <a:rPr lang="ru-RU" sz="2300" dirty="0" err="1"/>
              <a:t>көптеген</a:t>
            </a:r>
            <a:r>
              <a:rPr lang="ru-RU" sz="2300" dirty="0"/>
              <a:t> </a:t>
            </a:r>
            <a:r>
              <a:rPr lang="ru-RU" sz="2300" dirty="0" err="1"/>
              <a:t>биохимиялық</a:t>
            </a:r>
            <a:r>
              <a:rPr lang="ru-RU" sz="2300" dirty="0"/>
              <a:t> </a:t>
            </a:r>
            <a:r>
              <a:rPr lang="ru-RU" sz="2300" dirty="0" err="1"/>
              <a:t>процестерді</a:t>
            </a:r>
            <a:r>
              <a:rPr lang="ru-RU" sz="2300" dirty="0"/>
              <a:t> </a:t>
            </a:r>
            <a:r>
              <a:rPr lang="ru-RU" sz="2300" dirty="0" err="1"/>
              <a:t>кейінгі</a:t>
            </a:r>
            <a:r>
              <a:rPr lang="ru-RU" sz="2300" dirty="0"/>
              <a:t> </a:t>
            </a:r>
            <a:r>
              <a:rPr lang="ru-RU" sz="2300" dirty="0" err="1"/>
              <a:t>зерттеу</a:t>
            </a:r>
            <a:r>
              <a:rPr lang="ru-RU" sz="2300" dirty="0"/>
              <a:t> </a:t>
            </a:r>
            <a:r>
              <a:rPr lang="ru-RU" sz="2300" dirty="0" err="1"/>
              <a:t>бұл</a:t>
            </a:r>
            <a:r>
              <a:rPr lang="ru-RU" sz="2300" dirty="0"/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бақылаудың</a:t>
            </a:r>
            <a:r>
              <a:rPr lang="ru-RU" sz="2300" b="1" dirty="0">
                <a:solidFill>
                  <a:srgbClr val="FF0000"/>
                </a:solidFill>
              </a:rPr>
              <a:t> </a:t>
            </a:r>
            <a:r>
              <a:rPr lang="ru-RU" sz="2300" b="1" dirty="0" err="1">
                <a:solidFill>
                  <a:srgbClr val="FF0000"/>
                </a:solidFill>
              </a:rPr>
              <a:t>жалпылығын</a:t>
            </a:r>
            <a:r>
              <a:rPr lang="ru-RU" sz="2300" b="1" dirty="0">
                <a:solidFill>
                  <a:srgbClr val="FF0000"/>
                </a:solidFill>
              </a:rPr>
              <a:t> (</a:t>
            </a:r>
            <a:r>
              <a:rPr lang="ru-RU" sz="2300" b="1" dirty="0" err="1">
                <a:solidFill>
                  <a:srgbClr val="FF0000"/>
                </a:solidFill>
              </a:rPr>
              <a:t>ұқсастығын</a:t>
            </a:r>
            <a:r>
              <a:rPr lang="ru-RU" sz="2300" b="1" dirty="0">
                <a:solidFill>
                  <a:srgbClr val="FF0000"/>
                </a:solidFill>
              </a:rPr>
              <a:t>) </a:t>
            </a:r>
            <a:r>
              <a:rPr lang="ru-RU" sz="2300" b="1" dirty="0" err="1">
                <a:solidFill>
                  <a:srgbClr val="FF0000"/>
                </a:solidFill>
              </a:rPr>
              <a:t>растады</a:t>
            </a:r>
            <a:r>
              <a:rPr lang="ru-RU" sz="2300" b="1" dirty="0">
                <a:solidFill>
                  <a:srgbClr val="FF0000"/>
                </a:solidFill>
              </a:rPr>
              <a:t>. </a:t>
            </a:r>
            <a:r>
              <a:rPr lang="ru-RU" sz="2300" dirty="0"/>
              <a:t>Оны 1954 </a:t>
            </a:r>
            <a:r>
              <a:rPr lang="ru-RU" sz="2300" dirty="0" err="1"/>
              <a:t>жылы</a:t>
            </a:r>
            <a:r>
              <a:rPr lang="ru-RU" sz="2300" dirty="0"/>
              <a:t> Жак </a:t>
            </a:r>
            <a:r>
              <a:rPr lang="ru-RU" sz="2300" dirty="0" err="1"/>
              <a:t>дұрыс</a:t>
            </a:r>
            <a:r>
              <a:rPr lang="ru-RU" sz="2300" dirty="0"/>
              <a:t> </a:t>
            </a:r>
            <a:r>
              <a:rPr lang="ru-RU" sz="2300" dirty="0" err="1"/>
              <a:t>тұжырымдаған</a:t>
            </a:r>
            <a:r>
              <a:rPr lang="ru-RU" sz="2300" dirty="0"/>
              <a:t>: «</a:t>
            </a:r>
            <a:r>
              <a:rPr lang="en-US" sz="2300" dirty="0"/>
              <a:t>E. coli-</a:t>
            </a:r>
            <a:r>
              <a:rPr lang="ru-RU" sz="2300" dirty="0" err="1"/>
              <a:t>ге</a:t>
            </a:r>
            <a:r>
              <a:rPr lang="ru-RU" sz="2300" dirty="0"/>
              <a:t> </a:t>
            </a:r>
            <a:r>
              <a:rPr lang="ru-RU" sz="2300" dirty="0" err="1"/>
              <a:t>қатысты</a:t>
            </a:r>
            <a:r>
              <a:rPr lang="ru-RU" sz="2300" dirty="0"/>
              <a:t> </a:t>
            </a:r>
            <a:r>
              <a:rPr lang="ru-RU" sz="2300" dirty="0" err="1"/>
              <a:t>нәрсе</a:t>
            </a:r>
            <a:r>
              <a:rPr lang="ru-RU" sz="2300" dirty="0"/>
              <a:t> </a:t>
            </a:r>
            <a:r>
              <a:rPr lang="ru-RU" sz="2300" dirty="0" err="1"/>
              <a:t>пілге</a:t>
            </a:r>
            <a:r>
              <a:rPr lang="ru-RU" sz="2300" dirty="0"/>
              <a:t> де </a:t>
            </a:r>
            <a:r>
              <a:rPr lang="ru-RU" sz="2300" dirty="0" err="1"/>
              <a:t>қатысты</a:t>
            </a:r>
            <a:r>
              <a:rPr lang="ru-RU" sz="2300" dirty="0"/>
              <a:t>».</a:t>
            </a:r>
          </a:p>
          <a:p>
            <a:pPr indent="534988" algn="just"/>
            <a:r>
              <a:rPr lang="ru-RU" sz="2300" dirty="0" err="1"/>
              <a:t>Бір</a:t>
            </a:r>
            <a:r>
              <a:rPr lang="ru-RU" sz="2300" dirty="0"/>
              <a:t> </a:t>
            </a:r>
            <a:r>
              <a:rPr lang="ru-RU" sz="2300" dirty="0" err="1"/>
              <a:t>эволюциялық</a:t>
            </a:r>
            <a:r>
              <a:rPr lang="ru-RU" sz="2300" dirty="0"/>
              <a:t> </a:t>
            </a:r>
            <a:r>
              <a:rPr lang="ru-RU" sz="2300" dirty="0" err="1"/>
              <a:t>бастапқы</a:t>
            </a:r>
            <a:r>
              <a:rPr lang="ru-RU" sz="2300" dirty="0"/>
              <a:t> </a:t>
            </a:r>
            <a:r>
              <a:rPr lang="ru-RU" sz="2300" dirty="0" err="1"/>
              <a:t>түрден</a:t>
            </a:r>
            <a:r>
              <a:rPr lang="ru-RU" sz="2300" dirty="0"/>
              <a:t> </a:t>
            </a:r>
            <a:r>
              <a:rPr lang="ru-RU" sz="2300" dirty="0" err="1"/>
              <a:t>барлық</a:t>
            </a:r>
            <a:r>
              <a:rPr lang="ru-RU" sz="2300" dirty="0"/>
              <a:t> </a:t>
            </a:r>
            <a:r>
              <a:rPr lang="ru-RU" sz="2300" dirty="0" err="1"/>
              <a:t>организмдердің</a:t>
            </a:r>
            <a:r>
              <a:rPr lang="ru-RU" sz="2300" dirty="0"/>
              <a:t> </a:t>
            </a:r>
            <a:r>
              <a:rPr lang="ru-RU" sz="2300" dirty="0" err="1"/>
              <a:t>ортақ</a:t>
            </a:r>
            <a:r>
              <a:rPr lang="ru-RU" sz="2300" dirty="0"/>
              <a:t> </a:t>
            </a:r>
            <a:r>
              <a:rPr lang="ru-RU" sz="2300" dirty="0" err="1"/>
              <a:t>шығу</a:t>
            </a:r>
            <a:r>
              <a:rPr lang="ru-RU" sz="2300" dirty="0"/>
              <a:t> </a:t>
            </a:r>
            <a:r>
              <a:rPr lang="ru-RU" sz="2300" dirty="0" err="1"/>
              <a:t>тегі</a:t>
            </a:r>
            <a:r>
              <a:rPr lang="ru-RU" sz="2300" dirty="0"/>
              <a:t> </a:t>
            </a:r>
            <a:r>
              <a:rPr lang="ru-RU" sz="2300" dirty="0" err="1"/>
              <a:t>туралы</a:t>
            </a:r>
            <a:r>
              <a:rPr lang="ru-RU" sz="2300" dirty="0"/>
              <a:t> </a:t>
            </a:r>
            <a:r>
              <a:rPr lang="ru-RU" sz="2300" dirty="0" err="1"/>
              <a:t>қазіргі</a:t>
            </a:r>
            <a:r>
              <a:rPr lang="ru-RU" sz="2300" dirty="0"/>
              <a:t> </a:t>
            </a:r>
            <a:r>
              <a:rPr lang="ru-RU" sz="2300" dirty="0" err="1"/>
              <a:t>көзқарас</a:t>
            </a:r>
            <a:r>
              <a:rPr lang="ru-RU" sz="2300" dirty="0"/>
              <a:t> </a:t>
            </a:r>
            <a:r>
              <a:rPr lang="ru-RU" sz="2300" dirty="0" err="1"/>
              <a:t>ішінара</a:t>
            </a:r>
            <a:r>
              <a:rPr lang="ru-RU" sz="2300" dirty="0"/>
              <a:t> </a:t>
            </a:r>
            <a:r>
              <a:rPr lang="ru-RU" sz="2300" dirty="0" err="1"/>
              <a:t>химиялық</a:t>
            </a:r>
            <a:r>
              <a:rPr lang="ru-RU" sz="2300" dirty="0"/>
              <a:t> </a:t>
            </a:r>
            <a:r>
              <a:rPr lang="ru-RU" sz="2300" dirty="0" err="1"/>
              <a:t>өзгерістер</a:t>
            </a:r>
            <a:r>
              <a:rPr lang="ru-RU" sz="2300" dirty="0"/>
              <a:t> мен </a:t>
            </a:r>
            <a:r>
              <a:rPr lang="ru-RU" sz="2300" dirty="0" err="1"/>
              <a:t>аралық</a:t>
            </a:r>
            <a:r>
              <a:rPr lang="ru-RU" sz="2300" dirty="0"/>
              <a:t> </a:t>
            </a:r>
            <a:r>
              <a:rPr lang="ru-RU" sz="2300" dirty="0" err="1"/>
              <a:t>өнімдердің</a:t>
            </a:r>
            <a:r>
              <a:rPr lang="ru-RU" sz="2300" dirty="0"/>
              <a:t> </a:t>
            </a:r>
            <a:r>
              <a:rPr lang="ru-RU" sz="2300" dirty="0" err="1"/>
              <a:t>жалпыға</a:t>
            </a:r>
            <a:r>
              <a:rPr lang="ru-RU" sz="2300" dirty="0"/>
              <a:t> </a:t>
            </a:r>
            <a:r>
              <a:rPr lang="ru-RU" sz="2300" dirty="0" err="1"/>
              <a:t>бірдей</a:t>
            </a:r>
            <a:r>
              <a:rPr lang="ru-RU" sz="2300" dirty="0"/>
              <a:t> </a:t>
            </a:r>
            <a:r>
              <a:rPr lang="ru-RU" sz="2300" dirty="0" err="1"/>
              <a:t>байқалатын</a:t>
            </a:r>
            <a:r>
              <a:rPr lang="ru-RU" sz="2300" dirty="0"/>
              <a:t> </a:t>
            </a:r>
            <a:r>
              <a:rPr lang="ru-RU" sz="2300" dirty="0" err="1"/>
              <a:t>әмбебаптығына</a:t>
            </a:r>
            <a:r>
              <a:rPr lang="ru-RU" sz="2300" dirty="0"/>
              <a:t> </a:t>
            </a:r>
            <a:r>
              <a:rPr lang="ru-RU" sz="2300" dirty="0" err="1"/>
              <a:t>негізделген</a:t>
            </a:r>
            <a:r>
              <a:rPr lang="ru-RU" sz="2300" dirty="0"/>
              <a:t>, </a:t>
            </a:r>
            <a:r>
              <a:rPr lang="ru-RU" sz="2300" dirty="0" err="1"/>
              <a:t>ол</a:t>
            </a:r>
            <a:r>
              <a:rPr lang="ru-RU" sz="2300" dirty="0"/>
              <a:t> </a:t>
            </a:r>
            <a:r>
              <a:rPr lang="ru-RU" sz="2300" dirty="0" err="1"/>
              <a:t>жиі</a:t>
            </a:r>
            <a:r>
              <a:rPr lang="ru-RU" sz="2300" dirty="0"/>
              <a:t> «</a:t>
            </a:r>
            <a:r>
              <a:rPr lang="ru-RU" sz="2300" dirty="0" err="1"/>
              <a:t>биохимиялық</a:t>
            </a:r>
            <a:r>
              <a:rPr lang="ru-RU" sz="2300" dirty="0"/>
              <a:t> </a:t>
            </a:r>
            <a:r>
              <a:rPr lang="ru-RU" sz="2300" dirty="0" err="1"/>
              <a:t>бірлік</a:t>
            </a:r>
            <a:r>
              <a:rPr lang="ru-RU" sz="2300" dirty="0"/>
              <a:t>» </a:t>
            </a:r>
            <a:r>
              <a:rPr lang="ru-RU" sz="2300" dirty="0" err="1"/>
              <a:t>деп</a:t>
            </a:r>
            <a:r>
              <a:rPr lang="ru-RU" sz="2300" dirty="0"/>
              <a:t> </a:t>
            </a:r>
            <a:r>
              <a:rPr lang="ru-RU" sz="2300" dirty="0" err="1"/>
              <a:t>аталады</a:t>
            </a:r>
            <a:r>
              <a:rPr lang="ru-RU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7129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187" y="262500"/>
            <a:ext cx="1128335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b="1" dirty="0" err="1"/>
              <a:t>Белоктардың</a:t>
            </a:r>
            <a:r>
              <a:rPr lang="ru-RU" sz="2400" b="1" dirty="0"/>
              <a:t>, нуклеин </a:t>
            </a:r>
            <a:r>
              <a:rPr lang="ru-RU" sz="2400" b="1" dirty="0" err="1"/>
              <a:t>қышқылдарының</a:t>
            </a:r>
            <a:r>
              <a:rPr lang="ru-RU" sz="2400" b="1" dirty="0"/>
              <a:t>, </a:t>
            </a:r>
            <a:r>
              <a:rPr lang="ru-RU" sz="2400" b="1" dirty="0" err="1"/>
              <a:t>полисахаридтердің</a:t>
            </a:r>
            <a:r>
              <a:rPr lang="ru-RU" sz="2400" b="1" dirty="0"/>
              <a:t> </a:t>
            </a:r>
            <a:r>
              <a:rPr lang="ru-RU" sz="2400" b="1" dirty="0" err="1"/>
              <a:t>және</a:t>
            </a:r>
            <a:r>
              <a:rPr lang="ru-RU" sz="2400" b="1" dirty="0"/>
              <a:t> </a:t>
            </a:r>
            <a:r>
              <a:rPr lang="ru-RU" sz="2400" b="1" dirty="0" err="1"/>
              <a:t>липидтердің</a:t>
            </a:r>
            <a:r>
              <a:rPr lang="ru-RU" sz="2400" b="1" dirty="0"/>
              <a:t> </a:t>
            </a:r>
            <a:r>
              <a:rPr lang="ru-RU" sz="2400" b="1" dirty="0" err="1"/>
              <a:t>молекулаларындағы</a:t>
            </a:r>
            <a:r>
              <a:rPr lang="ru-RU" sz="2400" b="1" dirty="0"/>
              <a:t> </a:t>
            </a:r>
            <a:r>
              <a:rPr lang="ru-RU" sz="2400" b="1" dirty="0" err="1"/>
              <a:t>мономерлік</a:t>
            </a:r>
            <a:r>
              <a:rPr lang="ru-RU" sz="2400" b="1" dirty="0"/>
              <a:t> </a:t>
            </a:r>
            <a:r>
              <a:rPr lang="ru-RU" sz="2400" b="1" dirty="0" err="1"/>
              <a:t>бірліктердің</a:t>
            </a:r>
            <a:r>
              <a:rPr lang="ru-RU" sz="2400" b="1" dirty="0"/>
              <a:t> саны </a:t>
            </a:r>
            <a:r>
              <a:rPr lang="ru-RU" sz="2400" b="1" dirty="0" err="1"/>
              <a:t>өте</a:t>
            </a:r>
            <a:r>
              <a:rPr lang="ru-RU" sz="2400" b="1" dirty="0"/>
              <a:t> </a:t>
            </a:r>
            <a:r>
              <a:rPr lang="ru-RU" sz="2400" b="1" dirty="0" err="1"/>
              <a:t>көп</a:t>
            </a:r>
            <a:r>
              <a:rPr lang="ru-RU" sz="2400" b="1" dirty="0"/>
              <a:t>: </a:t>
            </a:r>
            <a:r>
              <a:rPr lang="ru-RU" sz="2400" b="1" dirty="0" err="1">
                <a:solidFill>
                  <a:srgbClr val="FF0000"/>
                </a:solidFill>
              </a:rPr>
              <a:t>ақуыздардың</a:t>
            </a:r>
            <a:r>
              <a:rPr lang="ru-RU" sz="2400" b="1" dirty="0">
                <a:solidFill>
                  <a:srgbClr val="FF0000"/>
                </a:solidFill>
              </a:rPr>
              <a:t> (</a:t>
            </a:r>
            <a:r>
              <a:rPr lang="ru-RU" sz="2400" b="1" dirty="0" err="1">
                <a:solidFill>
                  <a:srgbClr val="FF0000"/>
                </a:solidFill>
              </a:rPr>
              <a:t>белоктардың</a:t>
            </a:r>
            <a:r>
              <a:rPr lang="ru-RU" sz="2400" b="1" dirty="0">
                <a:solidFill>
                  <a:srgbClr val="FF0000"/>
                </a:solidFill>
              </a:rPr>
              <a:t>) </a:t>
            </a:r>
            <a:r>
              <a:rPr lang="ru-RU" sz="2400" b="1" dirty="0" err="1">
                <a:solidFill>
                  <a:srgbClr val="FF0000"/>
                </a:solidFill>
              </a:rPr>
              <a:t>молекулалық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массалары</a:t>
            </a:r>
            <a:r>
              <a:rPr lang="ru-RU" sz="2400" b="1" dirty="0">
                <a:solidFill>
                  <a:srgbClr val="FF0000"/>
                </a:solidFill>
              </a:rPr>
              <a:t> 5000-нан </a:t>
            </a:r>
            <a:r>
              <a:rPr lang="ru-RU" sz="2400" b="1" dirty="0" err="1">
                <a:solidFill>
                  <a:srgbClr val="FF0000"/>
                </a:solidFill>
              </a:rPr>
              <a:t>миллионға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дейін</a:t>
            </a:r>
            <a:r>
              <a:rPr lang="ru-RU" sz="2400" dirty="0"/>
              <a:t>, </a:t>
            </a:r>
            <a:r>
              <a:rPr lang="ru-RU" sz="2400" b="1" dirty="0"/>
              <a:t>крахмал </a:t>
            </a:r>
            <a:r>
              <a:rPr lang="ru-RU" sz="2400" b="1" dirty="0" err="1"/>
              <a:t>типтегі</a:t>
            </a:r>
            <a:r>
              <a:rPr lang="ru-RU" sz="2400" b="1" dirty="0"/>
              <a:t> </a:t>
            </a:r>
            <a:r>
              <a:rPr lang="ru-RU" sz="2400" b="1" dirty="0" err="1"/>
              <a:t>полисахаридтер</a:t>
            </a:r>
            <a:r>
              <a:rPr lang="ru-RU" sz="2400" b="1" dirty="0"/>
              <a:t> - </a:t>
            </a:r>
            <a:r>
              <a:rPr lang="ru-RU" sz="2400" b="1" dirty="0" err="1"/>
              <a:t>бірнеше</a:t>
            </a:r>
            <a:r>
              <a:rPr lang="ru-RU" sz="2400" b="1" dirty="0"/>
              <a:t> </a:t>
            </a:r>
            <a:r>
              <a:rPr lang="ru-RU" sz="2400" b="1" dirty="0" err="1"/>
              <a:t>миллионға</a:t>
            </a:r>
            <a:r>
              <a:rPr lang="ru-RU" sz="2400" b="1" dirty="0"/>
              <a:t> </a:t>
            </a:r>
            <a:r>
              <a:rPr lang="ru-RU" sz="2400" b="1" dirty="0" err="1"/>
              <a:t>дейін</a:t>
            </a:r>
            <a:r>
              <a:rPr lang="ru-RU" sz="2400" dirty="0"/>
              <a:t>, </a:t>
            </a:r>
            <a:r>
              <a:rPr lang="ru-RU" sz="2400" b="1" dirty="0">
                <a:solidFill>
                  <a:srgbClr val="FF0000"/>
                </a:solidFill>
              </a:rPr>
              <a:t>нуклеин </a:t>
            </a:r>
            <a:r>
              <a:rPr lang="ru-RU" sz="2400" b="1" dirty="0" err="1">
                <a:solidFill>
                  <a:srgbClr val="FF0000"/>
                </a:solidFill>
              </a:rPr>
              <a:t>қышқылдары</a:t>
            </a:r>
            <a:r>
              <a:rPr lang="ru-RU" sz="2400" b="1" dirty="0">
                <a:solidFill>
                  <a:srgbClr val="FF0000"/>
                </a:solidFill>
              </a:rPr>
              <a:t> - </a:t>
            </a:r>
            <a:r>
              <a:rPr lang="ru-RU" sz="2400" b="1" dirty="0" err="1">
                <a:solidFill>
                  <a:srgbClr val="FF0000"/>
                </a:solidFill>
              </a:rPr>
              <a:t>бірнеше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миллиардқа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дейін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</a:p>
          <a:p>
            <a:pPr indent="534988" algn="just"/>
            <a:r>
              <a:rPr lang="ru-RU" sz="2400" b="1" dirty="0" err="1">
                <a:solidFill>
                  <a:srgbClr val="FF0000"/>
                </a:solidFill>
              </a:rPr>
              <a:t>Липидтердің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молекулалары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кішірек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молекулалық</a:t>
            </a:r>
            <a:r>
              <a:rPr lang="ru-RU" sz="2400" dirty="0"/>
              <a:t> </a:t>
            </a:r>
            <a:r>
              <a:rPr lang="ru-RU" sz="2400" dirty="0" err="1"/>
              <a:t>массасы</a:t>
            </a:r>
            <a:r>
              <a:rPr lang="ru-RU" sz="2400" dirty="0"/>
              <a:t> 750-ден 1500-ге </a:t>
            </a:r>
            <a:r>
              <a:rPr lang="ru-RU" sz="2400" dirty="0" err="1"/>
              <a:t>дейін</a:t>
            </a:r>
            <a:r>
              <a:rPr lang="ru-RU" sz="2400" dirty="0"/>
              <a:t>)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олар</a:t>
            </a:r>
            <a:r>
              <a:rPr lang="ru-RU" sz="2400" dirty="0"/>
              <a:t> </a:t>
            </a:r>
            <a:r>
              <a:rPr lang="ru-RU" sz="2400" dirty="0" err="1"/>
              <a:t>әдетте</a:t>
            </a:r>
            <a:r>
              <a:rPr lang="ru-RU" sz="2400" dirty="0"/>
              <a:t> </a:t>
            </a:r>
            <a:r>
              <a:rPr lang="ru-RU" sz="2400" b="1" dirty="0" err="1"/>
              <a:t>макромолекулалар</a:t>
            </a:r>
            <a:r>
              <a:rPr lang="ru-RU" sz="2400" b="1" dirty="0"/>
              <a:t> </a:t>
            </a:r>
            <a:r>
              <a:rPr lang="ru-RU" sz="2400" b="1" dirty="0" err="1"/>
              <a:t>ретінде</a:t>
            </a:r>
            <a:r>
              <a:rPr lang="ru-RU" sz="2400" b="1" dirty="0"/>
              <a:t> </a:t>
            </a:r>
            <a:r>
              <a:rPr lang="ru-RU" sz="2400" b="1" dirty="0" err="1"/>
              <a:t>қарастырылмайды</a:t>
            </a:r>
            <a:r>
              <a:rPr lang="ru-RU" sz="2400" dirty="0"/>
              <a:t>. </a:t>
            </a:r>
          </a:p>
          <a:p>
            <a:pPr indent="534988" algn="just"/>
            <a:r>
              <a:rPr lang="ru-RU" sz="2400" dirty="0" err="1"/>
              <a:t>Дегенмен</a:t>
            </a:r>
            <a:r>
              <a:rPr lang="ru-RU" sz="2400" dirty="0"/>
              <a:t>, </a:t>
            </a:r>
            <a:r>
              <a:rPr lang="ru-RU" sz="2400" dirty="0" err="1"/>
              <a:t>көптеген</a:t>
            </a:r>
            <a:r>
              <a:rPr lang="ru-RU" sz="2400" dirty="0"/>
              <a:t> </a:t>
            </a:r>
            <a:r>
              <a:rPr lang="ru-RU" sz="2400" b="1" dirty="0" err="1"/>
              <a:t>липидті</a:t>
            </a:r>
            <a:r>
              <a:rPr lang="ru-RU" sz="2400" b="1" dirty="0"/>
              <a:t> </a:t>
            </a:r>
            <a:r>
              <a:rPr lang="ru-RU" sz="2400" b="1" dirty="0" err="1"/>
              <a:t>молекулалар</a:t>
            </a:r>
            <a:r>
              <a:rPr lang="ru-RU" sz="2400" b="1" dirty="0"/>
              <a:t> </a:t>
            </a:r>
            <a:r>
              <a:rPr lang="ru-RU" sz="2400" b="1" dirty="0" err="1"/>
              <a:t>ковалентті</a:t>
            </a:r>
            <a:r>
              <a:rPr lang="ru-RU" sz="2400" b="1" dirty="0"/>
              <a:t> </a:t>
            </a:r>
            <a:r>
              <a:rPr lang="ru-RU" sz="2400" b="1" dirty="0" err="1"/>
              <a:t>емес</a:t>
            </a:r>
            <a:r>
              <a:rPr lang="ru-RU" sz="2400" b="1" dirty="0"/>
              <a:t> </a:t>
            </a:r>
            <a:r>
              <a:rPr lang="ru-RU" sz="2400" b="1" dirty="0" err="1"/>
              <a:t>байланыстармен</a:t>
            </a:r>
            <a:r>
              <a:rPr lang="ru-RU" sz="2400" b="1" dirty="0"/>
              <a:t> </a:t>
            </a:r>
            <a:r>
              <a:rPr lang="ru-RU" sz="2400" b="1" dirty="0" err="1"/>
              <a:t>байланысқан</a:t>
            </a:r>
            <a:r>
              <a:rPr lang="ru-RU" sz="2400" b="1" dirty="0"/>
              <a:t> </a:t>
            </a:r>
            <a:r>
              <a:rPr lang="ru-RU" sz="2400" b="1" dirty="0" err="1"/>
              <a:t>үлкен</a:t>
            </a:r>
            <a:r>
              <a:rPr lang="ru-RU" sz="2400" b="1" dirty="0"/>
              <a:t> молекула </a:t>
            </a:r>
            <a:r>
              <a:rPr lang="ru-RU" sz="2400" b="1" dirty="0" err="1"/>
              <a:t>үсті</a:t>
            </a:r>
            <a:r>
              <a:rPr lang="ru-RU" sz="2400" b="1" dirty="0"/>
              <a:t> (надмолекулярных) </a:t>
            </a:r>
            <a:r>
              <a:rPr lang="ru-RU" sz="2400" b="1" dirty="0" err="1">
                <a:solidFill>
                  <a:srgbClr val="FF0000"/>
                </a:solidFill>
              </a:rPr>
              <a:t>құрылымдарды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құруға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қабілетті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r>
              <a:rPr lang="ru-RU" sz="2400" dirty="0"/>
              <a:t> </a:t>
            </a:r>
          </a:p>
          <a:p>
            <a:pPr indent="534988" algn="just"/>
            <a:r>
              <a:rPr lang="ru-RU" sz="2400" dirty="0" err="1"/>
              <a:t>Жасуша</a:t>
            </a:r>
            <a:r>
              <a:rPr lang="ru-RU" sz="2400" dirty="0"/>
              <a:t> </a:t>
            </a:r>
            <a:r>
              <a:rPr lang="ru-RU" sz="2400" dirty="0" err="1"/>
              <a:t>мембраналары</a:t>
            </a:r>
            <a:r>
              <a:rPr lang="ru-RU" sz="2400" dirty="0"/>
              <a:t> </a:t>
            </a:r>
            <a:r>
              <a:rPr lang="ru-RU" sz="2400" dirty="0" err="1"/>
              <a:t>липидтер</a:t>
            </a:r>
            <a:r>
              <a:rPr lang="ru-RU" sz="2400" dirty="0"/>
              <a:t> мен </a:t>
            </a:r>
            <a:r>
              <a:rPr lang="ru-RU" sz="2400" dirty="0" err="1"/>
              <a:t>ақуыз</a:t>
            </a:r>
            <a:r>
              <a:rPr lang="ru-RU" sz="2400" dirty="0"/>
              <a:t> (белок) </a:t>
            </a:r>
            <a:r>
              <a:rPr lang="ru-RU" sz="2400" dirty="0" err="1"/>
              <a:t>молекулаларының</a:t>
            </a:r>
            <a:r>
              <a:rPr lang="ru-RU" sz="2400" dirty="0"/>
              <a:t> </a:t>
            </a:r>
            <a:r>
              <a:rPr lang="ru-RU" sz="2400" dirty="0" err="1"/>
              <a:t>алып</a:t>
            </a:r>
            <a:r>
              <a:rPr lang="ru-RU" sz="2400" dirty="0"/>
              <a:t> </a:t>
            </a:r>
            <a:r>
              <a:rPr lang="ru-RU" sz="2400" dirty="0" err="1"/>
              <a:t>агрегаттарынан</a:t>
            </a:r>
            <a:r>
              <a:rPr lang="ru-RU" sz="2400" dirty="0"/>
              <a:t> </a:t>
            </a:r>
            <a:r>
              <a:rPr lang="ru-RU" sz="2400" dirty="0" err="1"/>
              <a:t>түзілген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dirty="0" err="1"/>
              <a:t>Белоктар</a:t>
            </a:r>
            <a:r>
              <a:rPr lang="ru-RU" sz="2400" dirty="0"/>
              <a:t> мен нуклеин </a:t>
            </a:r>
            <a:r>
              <a:rPr lang="ru-RU" sz="2400" dirty="0" err="1"/>
              <a:t>қышқылдарының</a:t>
            </a:r>
            <a:r>
              <a:rPr lang="ru-RU" sz="2400" dirty="0"/>
              <a:t> </a:t>
            </a:r>
            <a:r>
              <a:rPr lang="ru-RU" sz="2400" dirty="0" err="1"/>
              <a:t>тізбегі</a:t>
            </a:r>
            <a:r>
              <a:rPr lang="ru-RU" sz="2400" dirty="0"/>
              <a:t> </a:t>
            </a:r>
            <a:r>
              <a:rPr lang="ru-RU" sz="2400" dirty="0" err="1"/>
              <a:t>көп</a:t>
            </a:r>
            <a:r>
              <a:rPr lang="ru-RU" sz="2400" dirty="0"/>
              <a:t> </a:t>
            </a:r>
            <a:r>
              <a:rPr lang="ru-RU" sz="2400" dirty="0" err="1"/>
              <a:t>ақпаратты</a:t>
            </a:r>
            <a:r>
              <a:rPr lang="ru-RU" sz="2400" dirty="0"/>
              <a:t> </a:t>
            </a:r>
            <a:r>
              <a:rPr lang="ru-RU" sz="2400" dirty="0" err="1"/>
              <a:t>тасымалдайтындықтан</a:t>
            </a:r>
            <a:r>
              <a:rPr lang="ru-RU" sz="2400" dirty="0"/>
              <a:t>,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молекулаларды</a:t>
            </a:r>
            <a:r>
              <a:rPr lang="ru-RU" sz="2400" dirty="0"/>
              <a:t> </a:t>
            </a:r>
            <a:r>
              <a:rPr lang="ru-RU" sz="2400" dirty="0" err="1"/>
              <a:t>көбінесе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ақпараттық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макромолекулалар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атайды</a:t>
            </a:r>
            <a:r>
              <a:rPr lang="ru-RU" sz="2400" dirty="0"/>
              <a:t>. </a:t>
            </a:r>
            <a:r>
              <a:rPr lang="ru-RU" sz="2400" dirty="0" err="1"/>
              <a:t>Жоғарыда</a:t>
            </a:r>
            <a:r>
              <a:rPr lang="ru-RU" sz="2400" dirty="0"/>
              <a:t> </a:t>
            </a:r>
            <a:r>
              <a:rPr lang="ru-RU" sz="2400" dirty="0" err="1"/>
              <a:t>айтылғандай</a:t>
            </a:r>
            <a:r>
              <a:rPr lang="ru-RU" sz="2400" dirty="0"/>
              <a:t>, </a:t>
            </a:r>
            <a:r>
              <a:rPr lang="ru-RU" sz="2400" dirty="0" err="1"/>
              <a:t>кейбір</a:t>
            </a:r>
            <a:r>
              <a:rPr lang="ru-RU" sz="2400" dirty="0"/>
              <a:t> </a:t>
            </a:r>
            <a:r>
              <a:rPr lang="ru-RU" sz="2400" dirty="0" err="1"/>
              <a:t>олигосахаридтер</a:t>
            </a:r>
            <a:r>
              <a:rPr lang="ru-RU" sz="2400" dirty="0"/>
              <a:t> де </a:t>
            </a:r>
            <a:r>
              <a:rPr lang="ru-RU" sz="2400" dirty="0" err="1"/>
              <a:t>ақпараттық</a:t>
            </a:r>
            <a:r>
              <a:rPr lang="ru-RU" sz="2400" dirty="0"/>
              <a:t> </a:t>
            </a:r>
            <a:r>
              <a:rPr lang="ru-RU" sz="2400" dirty="0" err="1"/>
              <a:t>молекулалар</a:t>
            </a:r>
            <a:r>
              <a:rPr lang="ru-RU" sz="2400" dirty="0"/>
              <a:t> </a:t>
            </a:r>
            <a:r>
              <a:rPr lang="ru-RU" sz="2400" dirty="0" err="1"/>
              <a:t>қызметін</a:t>
            </a:r>
            <a:r>
              <a:rPr lang="ru-RU" sz="2400" dirty="0"/>
              <a:t> </a:t>
            </a:r>
            <a:r>
              <a:rPr lang="ru-RU" sz="2400" dirty="0" err="1"/>
              <a:t>атқарады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2990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948" y="313781"/>
            <a:ext cx="113523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200" b="1" dirty="0" err="1">
                <a:solidFill>
                  <a:srgbClr val="FF0000"/>
                </a:solidFill>
              </a:rPr>
              <a:t>Үш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өлшемді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құрылым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конфигурациямен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және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конформациямен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сипатталады</a:t>
            </a:r>
            <a:endParaRPr lang="ru-RU" sz="2200" b="1" dirty="0">
              <a:solidFill>
                <a:srgbClr val="FF0000"/>
              </a:solidFill>
            </a:endParaRPr>
          </a:p>
          <a:p>
            <a:pPr indent="534988" algn="just"/>
            <a:r>
              <a:rPr lang="ru-RU" sz="2200" b="1" dirty="0" err="1">
                <a:solidFill>
                  <a:srgbClr val="FF0000"/>
                </a:solidFill>
              </a:rPr>
              <a:t>Биомолекулалардың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функциялауы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үшін</a:t>
            </a:r>
            <a:r>
              <a:rPr lang="ru-RU" sz="2200" dirty="0"/>
              <a:t>, </a:t>
            </a:r>
            <a:r>
              <a:rPr lang="ru-RU" sz="2200" dirty="0" err="1"/>
              <a:t>әрине</a:t>
            </a:r>
            <a:r>
              <a:rPr lang="ru-RU" sz="2200" dirty="0"/>
              <a:t>, </a:t>
            </a:r>
            <a:r>
              <a:rPr lang="ru-RU" sz="2200" b="1" dirty="0" err="1"/>
              <a:t>коваленттік</a:t>
            </a:r>
            <a:r>
              <a:rPr lang="ru-RU" sz="2200" b="1" dirty="0"/>
              <a:t> </a:t>
            </a:r>
            <a:r>
              <a:rPr lang="ru-RU" sz="2200" b="1" dirty="0" err="1"/>
              <a:t>құрылым</a:t>
            </a:r>
            <a:r>
              <a:rPr lang="ru-RU" sz="2200" b="1" dirty="0"/>
              <a:t> </a:t>
            </a:r>
            <a:r>
              <a:rPr lang="ru-RU" sz="2200" dirty="0" err="1"/>
              <a:t>және</a:t>
            </a:r>
            <a:r>
              <a:rPr lang="ru-RU" sz="2200" dirty="0"/>
              <a:t> </a:t>
            </a:r>
            <a:r>
              <a:rPr lang="ru-RU" sz="2200" b="1" dirty="0" err="1"/>
              <a:t>функционалдық</a:t>
            </a:r>
            <a:r>
              <a:rPr lang="ru-RU" sz="2200" b="1" dirty="0"/>
              <a:t> </a:t>
            </a:r>
            <a:r>
              <a:rPr lang="ru-RU" sz="2200" b="1" dirty="0" err="1"/>
              <a:t>топтардың</a:t>
            </a:r>
            <a:r>
              <a:rPr lang="ru-RU" sz="2200" b="1" dirty="0"/>
              <a:t> </a:t>
            </a:r>
            <a:r>
              <a:rPr lang="ru-RU" sz="2200" b="1" dirty="0" err="1"/>
              <a:t>болуы</a:t>
            </a:r>
            <a:r>
              <a:rPr lang="ru-RU" sz="2200" b="1" dirty="0"/>
              <a:t> </a:t>
            </a:r>
            <a:r>
              <a:rPr lang="ru-RU" sz="2200" dirty="0" err="1"/>
              <a:t>принципті</a:t>
            </a:r>
            <a:r>
              <a:rPr lang="ru-RU" sz="2200" dirty="0"/>
              <a:t> </a:t>
            </a:r>
            <a:r>
              <a:rPr lang="ru-RU" sz="2200" dirty="0" err="1"/>
              <a:t>маңызды</a:t>
            </a:r>
            <a:r>
              <a:rPr lang="ru-RU" sz="2200" dirty="0"/>
              <a:t>, </a:t>
            </a:r>
            <a:r>
              <a:rPr lang="ru-RU" sz="2200" dirty="0" err="1"/>
              <a:t>дегенмен</a:t>
            </a:r>
            <a:r>
              <a:rPr lang="ru-RU" sz="2200" dirty="0"/>
              <a:t> </a:t>
            </a:r>
            <a:r>
              <a:rPr lang="ru-RU" sz="2200" dirty="0" err="1"/>
              <a:t>молекуланы</a:t>
            </a:r>
            <a:r>
              <a:rPr lang="ru-RU" sz="2200" dirty="0"/>
              <a:t> </a:t>
            </a:r>
            <a:r>
              <a:rPr lang="ru-RU" sz="2200" dirty="0" err="1"/>
              <a:t>құрайтын</a:t>
            </a:r>
            <a:r>
              <a:rPr lang="ru-RU" sz="2200" dirty="0"/>
              <a:t> </a:t>
            </a:r>
            <a:r>
              <a:rPr lang="ru-RU" sz="2200" b="1" dirty="0" err="1"/>
              <a:t>атомдардың</a:t>
            </a:r>
            <a:r>
              <a:rPr lang="ru-RU" sz="2200" b="1" dirty="0"/>
              <a:t> </a:t>
            </a:r>
            <a:r>
              <a:rPr lang="ru-RU" sz="2200" b="1" dirty="0" err="1"/>
              <a:t>кеңістіктегі</a:t>
            </a:r>
            <a:r>
              <a:rPr lang="ru-RU" sz="2200" b="1" dirty="0"/>
              <a:t> </a:t>
            </a:r>
            <a:r>
              <a:rPr lang="ru-RU" sz="2200" b="1" dirty="0" err="1"/>
              <a:t>орнының</a:t>
            </a:r>
            <a:r>
              <a:rPr lang="ru-RU" sz="2200" dirty="0"/>
              <a:t>, </a:t>
            </a:r>
            <a:r>
              <a:rPr lang="ru-RU" sz="2200" dirty="0" err="1"/>
              <a:t>яғни</a:t>
            </a:r>
            <a:r>
              <a:rPr lang="ru-RU" sz="2200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молекуланың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стереохимиясының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маңызы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одан</a:t>
            </a:r>
            <a:r>
              <a:rPr lang="ru-RU" sz="2200" b="1" dirty="0">
                <a:solidFill>
                  <a:srgbClr val="FF0000"/>
                </a:solidFill>
              </a:rPr>
              <a:t> кем </a:t>
            </a:r>
            <a:r>
              <a:rPr lang="ru-RU" sz="2200" b="1" dirty="0" err="1">
                <a:solidFill>
                  <a:srgbClr val="FF0000"/>
                </a:solidFill>
              </a:rPr>
              <a:t>емес</a:t>
            </a:r>
            <a:r>
              <a:rPr lang="ru-RU" sz="2200" dirty="0"/>
              <a:t>.</a:t>
            </a:r>
          </a:p>
          <a:p>
            <a:pPr indent="534988" algn="just"/>
            <a:r>
              <a:rPr lang="ru-RU" sz="2200" b="1" dirty="0" err="1"/>
              <a:t>Құрамында</a:t>
            </a:r>
            <a:r>
              <a:rPr lang="ru-RU" sz="2200" b="1" dirty="0"/>
              <a:t> </a:t>
            </a:r>
            <a:r>
              <a:rPr lang="ru-RU" sz="2200" b="1" dirty="0" err="1"/>
              <a:t>көміртегі</a:t>
            </a:r>
            <a:r>
              <a:rPr lang="ru-RU" sz="2200" b="1" dirty="0"/>
              <a:t> бар </a:t>
            </a:r>
            <a:r>
              <a:rPr lang="ru-RU" sz="2200" b="1" dirty="0" err="1"/>
              <a:t>заттар</a:t>
            </a:r>
            <a:r>
              <a:rPr lang="ru-RU" sz="2200" b="1" dirty="0"/>
              <a:t> </a:t>
            </a:r>
            <a:r>
              <a:rPr lang="ru-RU" sz="2200" dirty="0" err="1"/>
              <a:t>әдетте</a:t>
            </a:r>
            <a:r>
              <a:rPr lang="ru-RU" sz="2200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стереоизомерлер</a:t>
            </a:r>
            <a:r>
              <a:rPr lang="ru-RU" sz="2200" dirty="0"/>
              <a:t> – </a:t>
            </a:r>
            <a:r>
              <a:rPr lang="ru-RU" sz="2200" dirty="0" err="1"/>
              <a:t>бірдей</a:t>
            </a:r>
            <a:r>
              <a:rPr lang="ru-RU" sz="2200" dirty="0"/>
              <a:t> </a:t>
            </a:r>
            <a:r>
              <a:rPr lang="ru-RU" sz="2200" dirty="0" err="1"/>
              <a:t>химиялық</a:t>
            </a:r>
            <a:r>
              <a:rPr lang="ru-RU" sz="2200" dirty="0"/>
              <a:t> </a:t>
            </a:r>
            <a:r>
              <a:rPr lang="ru-RU" sz="2200" dirty="0" err="1"/>
              <a:t>байланыстары</a:t>
            </a:r>
            <a:r>
              <a:rPr lang="ru-RU" sz="2200" dirty="0"/>
              <a:t> бар </a:t>
            </a:r>
            <a:r>
              <a:rPr lang="ru-RU" sz="2200" dirty="0" err="1"/>
              <a:t>молекулалар</a:t>
            </a:r>
            <a:r>
              <a:rPr lang="ru-RU" sz="2200" dirty="0"/>
              <a:t> </a:t>
            </a:r>
            <a:r>
              <a:rPr lang="ru-RU" sz="2200" dirty="0" err="1"/>
              <a:t>түрінде</a:t>
            </a:r>
            <a:r>
              <a:rPr lang="ru-RU" sz="2200" dirty="0"/>
              <a:t> </a:t>
            </a:r>
            <a:r>
              <a:rPr lang="ru-RU" sz="2200" dirty="0" err="1"/>
              <a:t>болады</a:t>
            </a:r>
            <a:r>
              <a:rPr lang="ru-RU" sz="2200" dirty="0"/>
              <a:t>, </a:t>
            </a:r>
            <a:r>
              <a:rPr lang="ru-RU" sz="2200" dirty="0" err="1"/>
              <a:t>бірақ</a:t>
            </a:r>
            <a:r>
              <a:rPr lang="ru-RU" sz="2200" dirty="0"/>
              <a:t> </a:t>
            </a:r>
            <a:r>
              <a:rPr lang="ru-RU" sz="2200" dirty="0" err="1"/>
              <a:t>әртүрлі</a:t>
            </a:r>
            <a:r>
              <a:rPr lang="ru-RU" sz="2200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стереохимиямен</a:t>
            </a:r>
            <a:r>
              <a:rPr lang="ru-RU" sz="2200" dirty="0"/>
              <a:t>, </a:t>
            </a:r>
            <a:r>
              <a:rPr lang="ru-RU" sz="2200" dirty="0" err="1"/>
              <a:t>яғни</a:t>
            </a:r>
            <a:r>
              <a:rPr lang="ru-RU" sz="2200" dirty="0"/>
              <a:t> </a:t>
            </a:r>
            <a:r>
              <a:rPr lang="ru-RU" sz="2200" b="1" dirty="0" err="1"/>
              <a:t>кеңістіктегі</a:t>
            </a:r>
            <a:r>
              <a:rPr lang="ru-RU" sz="2200" b="1" dirty="0"/>
              <a:t> </a:t>
            </a:r>
            <a:r>
              <a:rPr lang="ru-RU" sz="2200" b="1" dirty="0" err="1"/>
              <a:t>атомдардың</a:t>
            </a:r>
            <a:r>
              <a:rPr lang="ru-RU" sz="2200" b="1" dirty="0"/>
              <a:t> </a:t>
            </a:r>
            <a:r>
              <a:rPr lang="ru-RU" sz="2200" b="1" dirty="0" err="1"/>
              <a:t>тұрақты</a:t>
            </a:r>
            <a:r>
              <a:rPr lang="ru-RU" sz="2200" b="1" dirty="0"/>
              <a:t> </a:t>
            </a:r>
            <a:r>
              <a:rPr lang="ru-RU" sz="2200" b="1" dirty="0" err="1"/>
              <a:t>орналасуымен</a:t>
            </a:r>
            <a:r>
              <a:rPr lang="ru-RU" sz="2200" b="1" dirty="0"/>
              <a:t> </a:t>
            </a:r>
            <a:r>
              <a:rPr lang="ru-RU" sz="2200" b="1" dirty="0" err="1"/>
              <a:t>анықталатын</a:t>
            </a:r>
            <a:r>
              <a:rPr lang="ru-RU" sz="2200" b="1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конфигурациясымен</a:t>
            </a:r>
            <a:r>
              <a:rPr lang="ru-RU" sz="2200" b="1" dirty="0"/>
              <a:t>.</a:t>
            </a:r>
          </a:p>
          <a:p>
            <a:pPr indent="534988" algn="just"/>
            <a:r>
              <a:rPr lang="ru-RU" sz="2200" b="1" dirty="0"/>
              <a:t>1-17 </a:t>
            </a:r>
            <a:r>
              <a:rPr lang="ru-RU" sz="2200" b="1" dirty="0" err="1"/>
              <a:t>суретте</a:t>
            </a:r>
            <a:r>
              <a:rPr lang="ru-RU" sz="2200" b="1" dirty="0"/>
              <a:t> </a:t>
            </a:r>
            <a:r>
              <a:rPr lang="ru-RU" sz="2200" dirty="0" err="1"/>
              <a:t>қарапайым</a:t>
            </a:r>
            <a:r>
              <a:rPr lang="ru-RU" sz="2200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молекулалардың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құрылымдарын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стереохимиялық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бейнелеудің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үш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әдісін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dirty="0" err="1"/>
              <a:t>көрсетеді</a:t>
            </a:r>
            <a:r>
              <a:rPr lang="ru-RU" sz="2200" dirty="0"/>
              <a:t>. </a:t>
            </a:r>
            <a:r>
              <a:rPr lang="ru-RU" sz="2200" b="1" dirty="0" err="1"/>
              <a:t>Перспективалы</a:t>
            </a:r>
            <a:r>
              <a:rPr lang="ru-RU" sz="2200" b="1" dirty="0"/>
              <a:t> модель </a:t>
            </a:r>
            <a:r>
              <a:rPr lang="ru-RU" sz="2200" b="1" dirty="0" err="1"/>
              <a:t>молекуланың</a:t>
            </a:r>
            <a:r>
              <a:rPr lang="ru-RU" sz="2200" b="1" dirty="0"/>
              <a:t> </a:t>
            </a:r>
            <a:r>
              <a:rPr lang="ru-RU" sz="2200" dirty="0" err="1"/>
              <a:t>ерекше</a:t>
            </a:r>
            <a:r>
              <a:rPr lang="ru-RU" sz="2200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стереохимиялық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құрылымын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бір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мәнде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көрсетеді</a:t>
            </a:r>
            <a:r>
              <a:rPr lang="ru-RU" sz="2200" dirty="0"/>
              <a:t>, </a:t>
            </a:r>
            <a:r>
              <a:rPr lang="ru-RU" sz="2200" dirty="0" err="1"/>
              <a:t>дегенмен</a:t>
            </a:r>
            <a:r>
              <a:rPr lang="ru-RU" sz="2200" dirty="0"/>
              <a:t> </a:t>
            </a:r>
            <a:r>
              <a:rPr lang="ru-RU" sz="2200" b="1" dirty="0" err="1"/>
              <a:t>байланыстардың</a:t>
            </a:r>
            <a:r>
              <a:rPr lang="ru-RU" sz="2200" b="1" dirty="0"/>
              <a:t> </a:t>
            </a:r>
            <a:r>
              <a:rPr lang="ru-RU" sz="2200" b="1" dirty="0" err="1"/>
              <a:t>өзара</a:t>
            </a:r>
            <a:r>
              <a:rPr lang="ru-RU" sz="2200" b="1" dirty="0"/>
              <a:t> </a:t>
            </a:r>
            <a:r>
              <a:rPr lang="ru-RU" sz="2200" b="1" dirty="0" err="1"/>
              <a:t>орналасу</a:t>
            </a:r>
            <a:r>
              <a:rPr lang="ru-RU" sz="2200" b="1" dirty="0"/>
              <a:t> </a:t>
            </a:r>
            <a:r>
              <a:rPr lang="ru-RU" sz="2200" b="1" dirty="0" err="1"/>
              <a:t>бұрыштары</a:t>
            </a:r>
            <a:r>
              <a:rPr lang="ru-RU" sz="2200" b="1" dirty="0"/>
              <a:t> мен </a:t>
            </a:r>
            <a:r>
              <a:rPr lang="ru-RU" sz="2200" b="1" dirty="0" err="1"/>
              <a:t>байланыстардың</a:t>
            </a:r>
            <a:r>
              <a:rPr lang="ru-RU" sz="2200" b="1" dirty="0"/>
              <a:t> </a:t>
            </a:r>
            <a:r>
              <a:rPr lang="ru-RU" sz="2200" b="1" dirty="0" err="1"/>
              <a:t>ұзындығы</a:t>
            </a:r>
            <a:r>
              <a:rPr lang="ru-RU" sz="2200" dirty="0"/>
              <a:t> </a:t>
            </a:r>
            <a:r>
              <a:rPr lang="ru-RU" sz="2200" b="1" dirty="0">
                <a:solidFill>
                  <a:srgbClr val="FF0000"/>
                </a:solidFill>
              </a:rPr>
              <a:t>шар </a:t>
            </a:r>
            <a:r>
              <a:rPr lang="ru-RU" sz="2200" b="1" dirty="0" err="1">
                <a:solidFill>
                  <a:srgbClr val="FF0000"/>
                </a:solidFill>
              </a:rPr>
              <a:t>тәрізді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модельдер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dirty="0" err="1"/>
              <a:t>арқылы</a:t>
            </a:r>
            <a:r>
              <a:rPr lang="ru-RU" sz="2200" dirty="0"/>
              <a:t> </a:t>
            </a:r>
            <a:r>
              <a:rPr lang="ru-RU" sz="2200" dirty="0" err="1"/>
              <a:t>неғұрлым</a:t>
            </a:r>
            <a:r>
              <a:rPr lang="ru-RU" sz="2200" dirty="0"/>
              <a:t> </a:t>
            </a:r>
            <a:r>
              <a:rPr lang="ru-RU" sz="2200" dirty="0" err="1"/>
              <a:t>түсінікті</a:t>
            </a:r>
            <a:r>
              <a:rPr lang="ru-RU" sz="2200" dirty="0"/>
              <a:t> </a:t>
            </a:r>
            <a:r>
              <a:rPr lang="ru-RU" sz="2200" dirty="0" err="1"/>
              <a:t>түрде</a:t>
            </a:r>
            <a:r>
              <a:rPr lang="ru-RU" sz="2200" dirty="0"/>
              <a:t> </a:t>
            </a:r>
            <a:r>
              <a:rPr lang="ru-RU" sz="2200" dirty="0" err="1"/>
              <a:t>бейнеленген</a:t>
            </a:r>
            <a:r>
              <a:rPr lang="ru-RU" sz="2200" dirty="0"/>
              <a:t>.</a:t>
            </a:r>
          </a:p>
          <a:p>
            <a:pPr indent="534988" algn="just"/>
            <a:r>
              <a:rPr lang="en-US" sz="2200" dirty="0">
                <a:solidFill>
                  <a:srgbClr val="0070C0"/>
                </a:solidFill>
              </a:rPr>
              <a:t>SRK </a:t>
            </a:r>
            <a:r>
              <a:rPr lang="ru-RU" sz="2200" dirty="0" err="1">
                <a:solidFill>
                  <a:srgbClr val="0070C0"/>
                </a:solidFill>
              </a:rPr>
              <a:t>модельдерінде</a:t>
            </a:r>
            <a:r>
              <a:rPr lang="ru-RU" sz="2200" dirty="0">
                <a:solidFill>
                  <a:srgbClr val="0070C0"/>
                </a:solidFill>
              </a:rPr>
              <a:t> (*По первым буквам имен </a:t>
            </a:r>
            <a:r>
              <a:rPr lang="ru-RU" sz="2200" dirty="0" err="1">
                <a:solidFill>
                  <a:srgbClr val="0070C0"/>
                </a:solidFill>
              </a:rPr>
              <a:t>Р.Кори</a:t>
            </a:r>
            <a:r>
              <a:rPr lang="ru-RU" sz="2200" dirty="0">
                <a:solidFill>
                  <a:srgbClr val="0070C0"/>
                </a:solidFill>
              </a:rPr>
              <a:t> (</a:t>
            </a:r>
            <a:r>
              <a:rPr lang="en-US" sz="2200" dirty="0" err="1">
                <a:solidFill>
                  <a:srgbClr val="0070C0"/>
                </a:solidFill>
              </a:rPr>
              <a:t>R.Cory</a:t>
            </a:r>
            <a:r>
              <a:rPr lang="en-US" sz="2200" dirty="0">
                <a:solidFill>
                  <a:srgbClr val="0070C0"/>
                </a:solidFill>
              </a:rPr>
              <a:t>), </a:t>
            </a:r>
            <a:r>
              <a:rPr lang="ru-RU" sz="2200" dirty="0" err="1">
                <a:solidFill>
                  <a:srgbClr val="0070C0"/>
                </a:solidFill>
              </a:rPr>
              <a:t>Л.Полинга</a:t>
            </a:r>
            <a:r>
              <a:rPr lang="ru-RU" sz="2200" dirty="0">
                <a:solidFill>
                  <a:srgbClr val="0070C0"/>
                </a:solidFill>
              </a:rPr>
              <a:t> (</a:t>
            </a:r>
            <a:r>
              <a:rPr lang="en-US" sz="2200" dirty="0">
                <a:solidFill>
                  <a:srgbClr val="0070C0"/>
                </a:solidFill>
              </a:rPr>
              <a:t>L. Poling) </a:t>
            </a:r>
            <a:r>
              <a:rPr lang="ru-RU" sz="2200" dirty="0">
                <a:solidFill>
                  <a:srgbClr val="0070C0"/>
                </a:solidFill>
              </a:rPr>
              <a:t>и У.Л. Колтуна (</a:t>
            </a:r>
            <a:r>
              <a:rPr lang="en-US" sz="2200" dirty="0">
                <a:solidFill>
                  <a:srgbClr val="0070C0"/>
                </a:solidFill>
              </a:rPr>
              <a:t>W.L</a:t>
            </a:r>
            <a:r>
              <a:rPr lang="kk-KZ" sz="2200" dirty="0">
                <a:solidFill>
                  <a:srgbClr val="0070C0"/>
                </a:solidFill>
              </a:rPr>
              <a:t>.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Koltun</a:t>
            </a:r>
            <a:r>
              <a:rPr lang="en-US" sz="2200" dirty="0">
                <a:solidFill>
                  <a:srgbClr val="0070C0"/>
                </a:solidFill>
              </a:rPr>
              <a:t>); </a:t>
            </a:r>
            <a:r>
              <a:rPr lang="ru-RU" sz="2200" dirty="0">
                <a:solidFill>
                  <a:srgbClr val="0070C0"/>
                </a:solidFill>
              </a:rPr>
              <a:t>другое название — </a:t>
            </a:r>
            <a:r>
              <a:rPr lang="en-US" sz="2200" dirty="0" err="1">
                <a:solidFill>
                  <a:srgbClr val="0070C0"/>
                </a:solidFill>
              </a:rPr>
              <a:t>spacefilling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модели. — Прим. перев.)  </a:t>
            </a:r>
            <a:r>
              <a:rPr lang="ru-RU" sz="2200" dirty="0" err="1">
                <a:solidFill>
                  <a:srgbClr val="0070C0"/>
                </a:solidFill>
              </a:rPr>
              <a:t>барлық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атомдардың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радиустары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олардың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ван-дер-Ваальс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радиустарына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пропорционал</a:t>
            </a:r>
            <a:r>
              <a:rPr lang="ru-RU" sz="2200" dirty="0">
                <a:solidFill>
                  <a:srgbClr val="0070C0"/>
                </a:solidFill>
              </a:rPr>
              <a:t>, ал </a:t>
            </a:r>
            <a:r>
              <a:rPr lang="ru-RU" sz="2200" dirty="0" err="1">
                <a:solidFill>
                  <a:srgbClr val="0070C0"/>
                </a:solidFill>
              </a:rPr>
              <a:t>молекуланың</a:t>
            </a:r>
            <a:r>
              <a:rPr lang="ru-RU" sz="2200" dirty="0">
                <a:solidFill>
                  <a:srgbClr val="0070C0"/>
                </a:solidFill>
              </a:rPr>
              <a:t> контуры </a:t>
            </a:r>
            <a:r>
              <a:rPr lang="ru-RU" sz="2200" dirty="0" err="1">
                <a:solidFill>
                  <a:srgbClr val="0070C0"/>
                </a:solidFill>
              </a:rPr>
              <a:t>оның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алып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жатқан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кеңістігін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сипаттайды</a:t>
            </a:r>
            <a:r>
              <a:rPr lang="ru-RU" sz="2200" dirty="0">
                <a:solidFill>
                  <a:srgbClr val="0070C0"/>
                </a:solidFill>
              </a:rPr>
              <a:t> (</a:t>
            </a:r>
            <a:r>
              <a:rPr lang="ru-RU" sz="2200" dirty="0" err="1">
                <a:solidFill>
                  <a:srgbClr val="0070C0"/>
                </a:solidFill>
              </a:rPr>
              <a:t>яғни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басқа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молекулаларды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құрайтын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атомдар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алынып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тасталған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кеңістік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бөлігі</a:t>
            </a:r>
            <a:r>
              <a:rPr lang="ru-RU" sz="2200" dirty="0">
                <a:solidFill>
                  <a:srgbClr val="0070C0"/>
                </a:solidFill>
              </a:rPr>
              <a:t>).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25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41" y="362310"/>
            <a:ext cx="7777919" cy="25144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9562" y="3160974"/>
            <a:ext cx="111108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238" algn="just"/>
            <a:r>
              <a:rPr lang="ru-RU" sz="2200" dirty="0" err="1"/>
              <a:t>Сурет</a:t>
            </a:r>
            <a:r>
              <a:rPr lang="ru-RU" sz="2200" dirty="0"/>
              <a:t> 1-17. </a:t>
            </a:r>
            <a:r>
              <a:rPr lang="ru-RU" sz="2200" b="1" dirty="0" err="1">
                <a:solidFill>
                  <a:srgbClr val="FF0000"/>
                </a:solidFill>
              </a:rPr>
              <a:t>Молекулаларды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бейнелеу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әдістері</a:t>
            </a:r>
            <a:r>
              <a:rPr lang="ru-RU" sz="2200" b="1" dirty="0">
                <a:solidFill>
                  <a:srgbClr val="FF0000"/>
                </a:solidFill>
              </a:rPr>
              <a:t>. </a:t>
            </a:r>
          </a:p>
          <a:p>
            <a:pPr indent="630238" algn="just"/>
            <a:r>
              <a:rPr lang="ru-RU" sz="2200" b="1" dirty="0" err="1"/>
              <a:t>Үш</a:t>
            </a:r>
            <a:r>
              <a:rPr lang="ru-RU" sz="2200" b="1" dirty="0"/>
              <a:t> модель </a:t>
            </a:r>
            <a:r>
              <a:rPr lang="ru-RU" sz="2200" b="1" dirty="0" err="1">
                <a:solidFill>
                  <a:srgbClr val="FF0000"/>
                </a:solidFill>
              </a:rPr>
              <a:t>аланин</a:t>
            </a:r>
            <a:r>
              <a:rPr lang="ru-RU" sz="2200" b="1" dirty="0">
                <a:solidFill>
                  <a:srgbClr val="FF0000"/>
                </a:solidFill>
              </a:rPr>
              <a:t> амин </a:t>
            </a:r>
            <a:r>
              <a:rPr lang="ru-RU" sz="2200" b="1" dirty="0" err="1">
                <a:solidFill>
                  <a:srgbClr val="FF0000"/>
                </a:solidFill>
              </a:rPr>
              <a:t>қышқылының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dirty="0" err="1"/>
              <a:t>құрылымын</a:t>
            </a:r>
            <a:r>
              <a:rPr lang="ru-RU" sz="2200" dirty="0"/>
              <a:t> </a:t>
            </a:r>
            <a:r>
              <a:rPr lang="ru-RU" sz="2200" dirty="0" err="1"/>
              <a:t>көрсетеді</a:t>
            </a:r>
            <a:r>
              <a:rPr lang="ru-RU" sz="2200" dirty="0"/>
              <a:t>, </a:t>
            </a:r>
          </a:p>
          <a:p>
            <a:pPr indent="630238" algn="just"/>
            <a:r>
              <a:rPr lang="ru-RU" sz="2200" dirty="0"/>
              <a:t>а) </a:t>
            </a:r>
            <a:r>
              <a:rPr lang="ru-RU" sz="2200" b="1" dirty="0" err="1"/>
              <a:t>Құрылымдық</a:t>
            </a:r>
            <a:r>
              <a:rPr lang="ru-RU" sz="2200" b="1" dirty="0"/>
              <a:t> </a:t>
            </a:r>
            <a:r>
              <a:rPr lang="ru-RU" sz="2200" b="1" dirty="0" err="1"/>
              <a:t>формуланың</a:t>
            </a:r>
            <a:r>
              <a:rPr lang="ru-RU" sz="2200" b="1" dirty="0"/>
              <a:t> </a:t>
            </a:r>
            <a:r>
              <a:rPr lang="ru-RU" sz="2200" b="1" dirty="0" err="1"/>
              <a:t>перспективалық</a:t>
            </a:r>
            <a:r>
              <a:rPr lang="ru-RU" sz="2200" b="1" dirty="0"/>
              <a:t> </a:t>
            </a:r>
            <a:r>
              <a:rPr lang="ru-RU" sz="2200" b="1" dirty="0" err="1"/>
              <a:t>көрінісі</a:t>
            </a:r>
            <a:r>
              <a:rPr lang="ru-RU" sz="2200" dirty="0"/>
              <a:t>: </a:t>
            </a:r>
            <a:r>
              <a:rPr lang="ru-RU" sz="2200" dirty="0" err="1"/>
              <a:t>қараңғы</a:t>
            </a:r>
            <a:r>
              <a:rPr lang="ru-RU" sz="2200" dirty="0"/>
              <a:t> сына (—) </a:t>
            </a:r>
            <a:r>
              <a:rPr lang="ru-RU" sz="2200" dirty="0" err="1"/>
              <a:t>кең</a:t>
            </a:r>
            <a:r>
              <a:rPr lang="ru-RU" sz="2200" dirty="0"/>
              <a:t> </a:t>
            </a:r>
            <a:r>
              <a:rPr lang="ru-RU" sz="2200" dirty="0" err="1"/>
              <a:t>ұшында</a:t>
            </a:r>
            <a:r>
              <a:rPr lang="ru-RU" sz="2200" dirty="0"/>
              <a:t> </a:t>
            </a:r>
            <a:r>
              <a:rPr lang="ru-RU" sz="2200" dirty="0" err="1"/>
              <a:t>орналасқан</a:t>
            </a:r>
            <a:r>
              <a:rPr lang="ru-RU" sz="2200" dirty="0"/>
              <a:t> атом </a:t>
            </a:r>
            <a:r>
              <a:rPr lang="ru-RU" sz="2200" dirty="0" err="1"/>
              <a:t>фигураның</a:t>
            </a:r>
            <a:r>
              <a:rPr lang="ru-RU" sz="2200" dirty="0"/>
              <a:t> </a:t>
            </a:r>
            <a:r>
              <a:rPr lang="ru-RU" sz="2200" dirty="0" err="1"/>
              <a:t>жазықтығынан</a:t>
            </a:r>
            <a:r>
              <a:rPr lang="ru-RU" sz="2200" dirty="0"/>
              <a:t> </a:t>
            </a:r>
            <a:r>
              <a:rPr lang="ru-RU" sz="2200" dirty="0" err="1"/>
              <a:t>оқырманға</a:t>
            </a:r>
            <a:r>
              <a:rPr lang="ru-RU" sz="2200" dirty="0"/>
              <a:t> </a:t>
            </a:r>
            <a:r>
              <a:rPr lang="ru-RU" sz="2200" dirty="0" err="1"/>
              <a:t>қарай</a:t>
            </a:r>
            <a:r>
              <a:rPr lang="ru-RU" sz="2200" dirty="0"/>
              <a:t> </a:t>
            </a:r>
            <a:r>
              <a:rPr lang="ru-RU" sz="2200" dirty="0" err="1"/>
              <a:t>жылжитын</a:t>
            </a:r>
            <a:r>
              <a:rPr lang="ru-RU" sz="2200" dirty="0"/>
              <a:t> </a:t>
            </a:r>
            <a:r>
              <a:rPr lang="ru-RU" sz="2200" dirty="0" err="1"/>
              <a:t>байланысты</a:t>
            </a:r>
            <a:r>
              <a:rPr lang="ru-RU" sz="2200" dirty="0"/>
              <a:t> </a:t>
            </a:r>
            <a:r>
              <a:rPr lang="ru-RU" sz="2200" dirty="0" err="1"/>
              <a:t>көрсетеді</a:t>
            </a:r>
            <a:r>
              <a:rPr lang="ru-RU" sz="2200" dirty="0"/>
              <a:t>; </a:t>
            </a:r>
            <a:r>
              <a:rPr lang="ru-RU" sz="2200" dirty="0" err="1"/>
              <a:t>штрихталған</a:t>
            </a:r>
            <a:r>
              <a:rPr lang="ru-RU" sz="2200" dirty="0"/>
              <a:t> сына (&gt;) </a:t>
            </a:r>
            <a:r>
              <a:rPr lang="ru-RU" sz="2200" dirty="0" err="1"/>
              <a:t>өрнектің</a:t>
            </a:r>
            <a:r>
              <a:rPr lang="ru-RU" sz="2200" dirty="0"/>
              <a:t> </a:t>
            </a:r>
            <a:r>
              <a:rPr lang="ru-RU" sz="2200" dirty="0" err="1"/>
              <a:t>бетінен</a:t>
            </a:r>
            <a:r>
              <a:rPr lang="ru-RU" sz="2200" dirty="0"/>
              <a:t> </a:t>
            </a:r>
            <a:r>
              <a:rPr lang="ru-RU" sz="2200" dirty="0" err="1"/>
              <a:t>төмен</a:t>
            </a:r>
            <a:r>
              <a:rPr lang="ru-RU" sz="2200" dirty="0"/>
              <a:t> </a:t>
            </a:r>
            <a:r>
              <a:rPr lang="ru-RU" sz="2200" dirty="0" err="1"/>
              <a:t>жатқан</a:t>
            </a:r>
            <a:r>
              <a:rPr lang="ru-RU" sz="2200" dirty="0"/>
              <a:t> </a:t>
            </a:r>
            <a:r>
              <a:rPr lang="ru-RU" sz="2200" dirty="0" err="1"/>
              <a:t>сілтемені</a:t>
            </a:r>
            <a:r>
              <a:rPr lang="ru-RU" sz="2200" dirty="0"/>
              <a:t> </a:t>
            </a:r>
            <a:r>
              <a:rPr lang="ru-RU" sz="2200" dirty="0" err="1"/>
              <a:t>білдіреді</a:t>
            </a:r>
            <a:r>
              <a:rPr lang="ru-RU" sz="2200" dirty="0"/>
              <a:t>;</a:t>
            </a:r>
          </a:p>
          <a:p>
            <a:pPr indent="630238" algn="just"/>
            <a:r>
              <a:rPr lang="ru-RU" sz="2200" dirty="0"/>
              <a:t>б) </a:t>
            </a:r>
            <a:r>
              <a:rPr lang="ru-RU" sz="2200" dirty="0" err="1"/>
              <a:t>байланыстардың</a:t>
            </a:r>
            <a:r>
              <a:rPr lang="ru-RU" sz="2200" dirty="0"/>
              <a:t> </a:t>
            </a:r>
            <a:r>
              <a:rPr lang="ru-RU" sz="2200" dirty="0" err="1"/>
              <a:t>салыстырмалы</a:t>
            </a:r>
            <a:r>
              <a:rPr lang="ru-RU" sz="2200" dirty="0"/>
              <a:t> </a:t>
            </a:r>
            <a:r>
              <a:rPr lang="ru-RU" sz="2200" dirty="0" err="1"/>
              <a:t>ұзындықтары</a:t>
            </a:r>
            <a:r>
              <a:rPr lang="ru-RU" sz="2200" dirty="0"/>
              <a:t> </a:t>
            </a:r>
            <a:r>
              <a:rPr lang="ru-RU" sz="2200" dirty="0" err="1"/>
              <a:t>және</a:t>
            </a:r>
            <a:r>
              <a:rPr lang="ru-RU" sz="2200" dirty="0"/>
              <a:t> </a:t>
            </a:r>
            <a:r>
              <a:rPr lang="ru-RU" sz="2200" dirty="0" err="1"/>
              <a:t>олардың</a:t>
            </a:r>
            <a:r>
              <a:rPr lang="ru-RU" sz="2200" dirty="0"/>
              <a:t> </a:t>
            </a:r>
            <a:r>
              <a:rPr lang="ru-RU" sz="2200" dirty="0" err="1"/>
              <a:t>арасындағы</a:t>
            </a:r>
            <a:r>
              <a:rPr lang="ru-RU" sz="2200" dirty="0"/>
              <a:t> </a:t>
            </a:r>
            <a:r>
              <a:rPr lang="ru-RU" sz="2200" dirty="0" err="1"/>
              <a:t>бұрыштар</a:t>
            </a:r>
            <a:r>
              <a:rPr lang="ru-RU" sz="2200" dirty="0"/>
              <a:t> </a:t>
            </a:r>
            <a:r>
              <a:rPr lang="ru-RU" sz="2200" dirty="0" err="1"/>
              <a:t>анық</a:t>
            </a:r>
            <a:r>
              <a:rPr lang="ru-RU" sz="2200" dirty="0"/>
              <a:t> </a:t>
            </a:r>
            <a:r>
              <a:rPr lang="ru-RU" sz="2200" dirty="0" err="1"/>
              <a:t>көрінетін</a:t>
            </a:r>
            <a:r>
              <a:rPr lang="ru-RU" sz="2200" dirty="0"/>
              <a:t> </a:t>
            </a:r>
            <a:r>
              <a:rPr lang="ru-RU" sz="2200" b="1" dirty="0"/>
              <a:t>шар </a:t>
            </a:r>
            <a:r>
              <a:rPr lang="ru-RU" sz="2200" b="1" dirty="0" err="1"/>
              <a:t>тәрізді</a:t>
            </a:r>
            <a:r>
              <a:rPr lang="ru-RU" sz="2200" b="1" dirty="0"/>
              <a:t> модель</a:t>
            </a:r>
            <a:r>
              <a:rPr lang="ru-RU" sz="2200" dirty="0"/>
              <a:t>;</a:t>
            </a:r>
          </a:p>
          <a:p>
            <a:pPr indent="630238" algn="just"/>
            <a:r>
              <a:rPr lang="ru-RU" sz="2200" dirty="0"/>
              <a:t>в) </a:t>
            </a:r>
            <a:r>
              <a:rPr lang="ru-RU" sz="2200" b="1" dirty="0"/>
              <a:t>СРК </a:t>
            </a:r>
            <a:r>
              <a:rPr lang="ru-RU" sz="2200" b="1" dirty="0" err="1"/>
              <a:t>моделі</a:t>
            </a:r>
            <a:r>
              <a:rPr lang="ru-RU" sz="2200" b="1" dirty="0"/>
              <a:t>, </a:t>
            </a:r>
            <a:r>
              <a:rPr lang="ru-RU" sz="2200" dirty="0" err="1"/>
              <a:t>онда</a:t>
            </a:r>
            <a:r>
              <a:rPr lang="ru-RU" sz="2200" dirty="0"/>
              <a:t> </a:t>
            </a:r>
            <a:r>
              <a:rPr lang="ru-RU" sz="2200" dirty="0" err="1"/>
              <a:t>барлық</a:t>
            </a:r>
            <a:r>
              <a:rPr lang="ru-RU" sz="2200" dirty="0"/>
              <a:t> </a:t>
            </a:r>
            <a:r>
              <a:rPr lang="ru-RU" sz="2200" dirty="0" err="1"/>
              <a:t>атомдардың</a:t>
            </a:r>
            <a:r>
              <a:rPr lang="ru-RU" sz="2200" dirty="0"/>
              <a:t> </a:t>
            </a:r>
            <a:r>
              <a:rPr lang="ru-RU" sz="2200" dirty="0" err="1"/>
              <a:t>салыстырмалы</a:t>
            </a:r>
            <a:r>
              <a:rPr lang="ru-RU" sz="2200" dirty="0"/>
              <a:t> </a:t>
            </a:r>
            <a:r>
              <a:rPr lang="ru-RU" sz="2200" dirty="0" err="1"/>
              <a:t>өлшемдері</a:t>
            </a:r>
            <a:r>
              <a:rPr lang="ru-RU" sz="2200" dirty="0"/>
              <a:t> </a:t>
            </a:r>
            <a:r>
              <a:rPr lang="ru-RU" sz="2200" dirty="0" err="1"/>
              <a:t>олардың</a:t>
            </a:r>
            <a:r>
              <a:rPr lang="ru-RU" sz="2200" dirty="0"/>
              <a:t> </a:t>
            </a:r>
            <a:r>
              <a:rPr lang="ru-RU" sz="2200" dirty="0" err="1"/>
              <a:t>ван-дер-Ваальс</a:t>
            </a:r>
            <a:r>
              <a:rPr lang="ru-RU" sz="2200" dirty="0"/>
              <a:t> </a:t>
            </a:r>
            <a:r>
              <a:rPr lang="ru-RU" sz="2200" dirty="0" err="1"/>
              <a:t>радиустарына</a:t>
            </a:r>
            <a:r>
              <a:rPr lang="ru-RU" sz="2200" dirty="0"/>
              <a:t> </a:t>
            </a:r>
            <a:r>
              <a:rPr lang="ru-RU" sz="2200" dirty="0" err="1"/>
              <a:t>сәйкес</a:t>
            </a:r>
            <a:r>
              <a:rPr lang="ru-RU" sz="2200" dirty="0"/>
              <a:t> </a:t>
            </a:r>
            <a:r>
              <a:rPr lang="ru-RU" sz="2200" dirty="0" err="1"/>
              <a:t>келеді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993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079" y="292236"/>
            <a:ext cx="1111944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200" b="1" dirty="0" err="1">
                <a:solidFill>
                  <a:srgbClr val="FF0000"/>
                </a:solidFill>
              </a:rPr>
              <a:t>Молекуланың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конфигурациясы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dirty="0" err="1"/>
              <a:t>оның</a:t>
            </a:r>
            <a:r>
              <a:rPr lang="ru-RU" sz="2200" dirty="0"/>
              <a:t> </a:t>
            </a:r>
          </a:p>
          <a:p>
            <a:pPr indent="534988" algn="just"/>
            <a:r>
              <a:rPr lang="ru-RU" sz="2200" dirty="0"/>
              <a:t>1) </a:t>
            </a:r>
            <a:r>
              <a:rPr lang="ru-RU" sz="2200" b="1" dirty="0" err="1"/>
              <a:t>айналасында</a:t>
            </a:r>
            <a:r>
              <a:rPr lang="ru-RU" sz="2200" b="1" dirty="0"/>
              <a:t> </a:t>
            </a:r>
            <a:r>
              <a:rPr lang="ru-RU" sz="2200" b="1" dirty="0" err="1"/>
              <a:t>еркін</a:t>
            </a:r>
            <a:r>
              <a:rPr lang="ru-RU" sz="2200" b="1" dirty="0"/>
              <a:t> </a:t>
            </a:r>
            <a:r>
              <a:rPr lang="ru-RU" sz="2200" b="1" dirty="0" err="1"/>
              <a:t>айналуы</a:t>
            </a:r>
            <a:r>
              <a:rPr lang="ru-RU" sz="2200" b="1" dirty="0"/>
              <a:t> </a:t>
            </a:r>
            <a:r>
              <a:rPr lang="ru-RU" sz="2200" b="1" dirty="0" err="1"/>
              <a:t>мүмкін</a:t>
            </a:r>
            <a:r>
              <a:rPr lang="ru-RU" sz="2200" b="1" dirty="0"/>
              <a:t> </a:t>
            </a:r>
            <a:r>
              <a:rPr lang="ru-RU" sz="2200" b="1" dirty="0" err="1"/>
              <a:t>емес</a:t>
            </a:r>
            <a:r>
              <a:rPr lang="ru-RU" sz="2200" b="1" dirty="0"/>
              <a:t> </a:t>
            </a:r>
            <a:r>
              <a:rPr lang="ru-RU" sz="2200" b="1" dirty="0" err="1"/>
              <a:t>қос</a:t>
            </a:r>
            <a:r>
              <a:rPr lang="ru-RU" sz="2200" b="1" dirty="0"/>
              <a:t> </a:t>
            </a:r>
            <a:r>
              <a:rPr lang="ru-RU" sz="2200" b="1" dirty="0" err="1"/>
              <a:t>байланыс</a:t>
            </a:r>
            <a:r>
              <a:rPr lang="ru-RU" sz="2200" b="1" dirty="0"/>
              <a:t> </a:t>
            </a:r>
            <a:r>
              <a:rPr lang="ru-RU" sz="2200" dirty="0" err="1"/>
              <a:t>немесе</a:t>
            </a:r>
            <a:endParaRPr lang="ru-RU" sz="2200" dirty="0"/>
          </a:p>
          <a:p>
            <a:pPr indent="534988" algn="just"/>
            <a:r>
              <a:rPr lang="ru-RU" sz="2200" dirty="0"/>
              <a:t>2) </a:t>
            </a:r>
            <a:r>
              <a:rPr lang="ru-RU" sz="2200" dirty="0" err="1"/>
              <a:t>орынбасушы</a:t>
            </a:r>
            <a:r>
              <a:rPr lang="ru-RU" sz="2200" dirty="0"/>
              <a:t> </a:t>
            </a:r>
            <a:r>
              <a:rPr lang="ru-RU" sz="2200" dirty="0" err="1"/>
              <a:t>топтар</a:t>
            </a:r>
            <a:r>
              <a:rPr lang="ru-RU" sz="2200" dirty="0"/>
              <a:t> </a:t>
            </a:r>
            <a:r>
              <a:rPr lang="ru-RU" sz="2200" dirty="0" err="1"/>
              <a:t>белгілі</a:t>
            </a:r>
            <a:r>
              <a:rPr lang="ru-RU" sz="2200" dirty="0"/>
              <a:t> </a:t>
            </a:r>
            <a:r>
              <a:rPr lang="ru-RU" sz="2200" dirty="0" err="1"/>
              <a:t>бір</a:t>
            </a:r>
            <a:r>
              <a:rPr lang="ru-RU" sz="2200" dirty="0"/>
              <a:t> </a:t>
            </a:r>
            <a:r>
              <a:rPr lang="ru-RU" sz="2200" dirty="0" err="1"/>
              <a:t>түрде</a:t>
            </a:r>
            <a:r>
              <a:rPr lang="ru-RU" sz="2200" dirty="0"/>
              <a:t> </a:t>
            </a:r>
            <a:r>
              <a:rPr lang="ru-RU" sz="2200" dirty="0" err="1"/>
              <a:t>орналасқан</a:t>
            </a:r>
            <a:r>
              <a:rPr lang="ru-RU" sz="2200" dirty="0"/>
              <a:t> </a:t>
            </a:r>
            <a:r>
              <a:rPr lang="ru-RU" sz="2200" b="1" dirty="0" err="1"/>
              <a:t>хиральды</a:t>
            </a:r>
            <a:r>
              <a:rPr lang="ru-RU" sz="2200" b="1" dirty="0"/>
              <a:t> </a:t>
            </a:r>
            <a:r>
              <a:rPr lang="ru-RU" sz="2200" b="1" dirty="0" err="1"/>
              <a:t>орталық</a:t>
            </a:r>
            <a:r>
              <a:rPr lang="ru-RU" sz="2200" b="1" dirty="0"/>
              <a:t> </a:t>
            </a:r>
            <a:r>
              <a:rPr lang="ru-RU" sz="2200" dirty="0" err="1"/>
              <a:t>болуымен</a:t>
            </a:r>
            <a:r>
              <a:rPr lang="ru-RU" sz="2200" dirty="0"/>
              <a:t> </a:t>
            </a:r>
            <a:r>
              <a:rPr lang="ru-RU" sz="2200" dirty="0" err="1"/>
              <a:t>анықталады</a:t>
            </a:r>
            <a:r>
              <a:rPr lang="ru-RU" sz="2200" dirty="0"/>
              <a:t>.</a:t>
            </a:r>
          </a:p>
          <a:p>
            <a:pPr indent="534988" algn="just"/>
            <a:r>
              <a:rPr lang="ru-RU" sz="2200" b="1" dirty="0" err="1"/>
              <a:t>Конфигурациялық</a:t>
            </a:r>
            <a:r>
              <a:rPr lang="ru-RU" sz="2200" b="1" dirty="0"/>
              <a:t> </a:t>
            </a:r>
            <a:r>
              <a:rPr lang="ru-RU" sz="2200" b="1" dirty="0" err="1"/>
              <a:t>изомерлердің</a:t>
            </a:r>
            <a:r>
              <a:rPr lang="ru-RU" sz="2200" b="1" dirty="0"/>
              <a:t> </a:t>
            </a:r>
            <a:r>
              <a:rPr lang="ru-RU" sz="2200" b="1" dirty="0" err="1"/>
              <a:t>айрықша</a:t>
            </a:r>
            <a:r>
              <a:rPr lang="ru-RU" sz="2200" b="1" dirty="0"/>
              <a:t> </a:t>
            </a:r>
            <a:r>
              <a:rPr lang="ru-RU" sz="2200" b="1" dirty="0" err="1"/>
              <a:t>ерекшелігі</a:t>
            </a:r>
            <a:r>
              <a:rPr lang="ru-RU" sz="2200" b="1" dirty="0"/>
              <a:t> </a:t>
            </a:r>
            <a:r>
              <a:rPr lang="ru-RU" sz="2200" dirty="0"/>
              <a:t>- </a:t>
            </a:r>
            <a:r>
              <a:rPr lang="ru-RU" sz="2200" dirty="0" err="1"/>
              <a:t>олардың</a:t>
            </a:r>
            <a:r>
              <a:rPr lang="ru-RU" sz="2200" dirty="0"/>
              <a:t> </a:t>
            </a:r>
            <a:r>
              <a:rPr lang="ru-RU" sz="2200" dirty="0" err="1"/>
              <a:t>бір</a:t>
            </a:r>
            <a:r>
              <a:rPr lang="ru-RU" sz="2200" dirty="0"/>
              <a:t> </a:t>
            </a:r>
            <a:r>
              <a:rPr lang="ru-RU" sz="2200" dirty="0" err="1"/>
              <a:t>немесе</a:t>
            </a:r>
            <a:r>
              <a:rPr lang="ru-RU" sz="2200" dirty="0"/>
              <a:t> </a:t>
            </a:r>
            <a:r>
              <a:rPr lang="ru-RU" sz="2200" dirty="0" err="1"/>
              <a:t>бірнеше</a:t>
            </a:r>
            <a:r>
              <a:rPr lang="ru-RU" sz="2200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коваленттік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байланыстарды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үзбей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бір-біріне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айналмауы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dirty="0" err="1"/>
              <a:t>болып</a:t>
            </a:r>
            <a:r>
              <a:rPr lang="ru-RU" sz="2200" dirty="0"/>
              <a:t> </a:t>
            </a:r>
            <a:r>
              <a:rPr lang="ru-RU" sz="2200" dirty="0" err="1"/>
              <a:t>табылады</a:t>
            </a:r>
            <a:r>
              <a:rPr lang="ru-RU" sz="2200" dirty="0"/>
              <a:t>.</a:t>
            </a:r>
          </a:p>
          <a:p>
            <a:pPr indent="534988" algn="just"/>
            <a:r>
              <a:rPr lang="ru-RU" sz="2200" b="1" dirty="0"/>
              <a:t>1-18 </a:t>
            </a:r>
            <a:r>
              <a:rPr lang="ru-RU" sz="2200" b="1" dirty="0" err="1"/>
              <a:t>суретте</a:t>
            </a:r>
            <a:r>
              <a:rPr lang="ru-RU" sz="2200" b="1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малеин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қышқылының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және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оның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изомері</a:t>
            </a:r>
            <a:r>
              <a:rPr lang="ru-RU" sz="2200" b="1" dirty="0">
                <a:solidFill>
                  <a:srgbClr val="FF0000"/>
                </a:solidFill>
              </a:rPr>
              <a:t> - </a:t>
            </a:r>
            <a:r>
              <a:rPr lang="ru-RU" sz="2200" b="1" dirty="0" err="1">
                <a:solidFill>
                  <a:srgbClr val="FF0000"/>
                </a:solidFill>
              </a:rPr>
              <a:t>фумар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қышқылының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үлгілері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dirty="0" err="1"/>
              <a:t>көрсетілген</a:t>
            </a:r>
            <a:r>
              <a:rPr lang="ru-RU" sz="2200" dirty="0"/>
              <a:t>.</a:t>
            </a:r>
          </a:p>
          <a:p>
            <a:pPr indent="534988" algn="just"/>
            <a:r>
              <a:rPr lang="ru-RU" sz="2200" dirty="0" err="1"/>
              <a:t>Бұл</a:t>
            </a:r>
            <a:r>
              <a:rPr lang="ru-RU" sz="2200" dirty="0"/>
              <a:t> </a:t>
            </a:r>
            <a:r>
              <a:rPr lang="ru-RU" sz="2200" dirty="0" err="1"/>
              <a:t>қосылыстар</a:t>
            </a:r>
            <a:r>
              <a:rPr lang="ru-RU" sz="2200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геометриялық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изомерлер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dirty="0" err="1"/>
              <a:t>немесе</a:t>
            </a:r>
            <a:r>
              <a:rPr lang="ru-RU" sz="2200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цис</a:t>
            </a:r>
            <a:r>
              <a:rPr lang="ru-RU" sz="2200" b="1" dirty="0">
                <a:solidFill>
                  <a:srgbClr val="FF0000"/>
                </a:solidFill>
              </a:rPr>
              <a:t>-транс </a:t>
            </a:r>
            <a:r>
              <a:rPr lang="ru-RU" sz="2200" b="1" dirty="0" err="1">
                <a:solidFill>
                  <a:srgbClr val="FF0000"/>
                </a:solidFill>
              </a:rPr>
              <a:t>изомерлер</a:t>
            </a:r>
            <a:r>
              <a:rPr lang="ru-RU" sz="2200" dirty="0"/>
              <a:t>; </a:t>
            </a:r>
            <a:r>
              <a:rPr lang="ru-RU" sz="2200" dirty="0" err="1"/>
              <a:t>олар</a:t>
            </a:r>
            <a:r>
              <a:rPr lang="ru-RU" sz="2200" dirty="0"/>
              <a:t> </a:t>
            </a:r>
            <a:r>
              <a:rPr lang="ru-RU" sz="2200" b="1" dirty="0" err="1"/>
              <a:t>қос</a:t>
            </a:r>
            <a:r>
              <a:rPr lang="ru-RU" sz="2200" b="1" dirty="0"/>
              <a:t> </a:t>
            </a:r>
            <a:r>
              <a:rPr lang="ru-RU" sz="2200" b="1" dirty="0" err="1"/>
              <a:t>байланысқа</a:t>
            </a:r>
            <a:r>
              <a:rPr lang="ru-RU" sz="2200" b="1" dirty="0"/>
              <a:t> </a:t>
            </a:r>
            <a:r>
              <a:rPr lang="ru-RU" sz="2200" b="1" dirty="0" err="1"/>
              <a:t>қатысты</a:t>
            </a:r>
            <a:r>
              <a:rPr lang="ru-RU" sz="2200" b="1" dirty="0"/>
              <a:t> </a:t>
            </a:r>
            <a:r>
              <a:rPr lang="ru-RU" sz="2200" b="1" dirty="0" err="1"/>
              <a:t>орынбасарларының</a:t>
            </a:r>
            <a:r>
              <a:rPr lang="ru-RU" sz="2200" b="1" dirty="0"/>
              <a:t> </a:t>
            </a:r>
            <a:r>
              <a:rPr lang="ru-RU" sz="2200" b="1" dirty="0" err="1"/>
              <a:t>орналасуымен</a:t>
            </a:r>
            <a:r>
              <a:rPr lang="ru-RU" sz="2200" b="1" dirty="0"/>
              <a:t> </a:t>
            </a:r>
            <a:r>
              <a:rPr lang="ru-RU" sz="2200" b="1" dirty="0" err="1"/>
              <a:t>ерекшеленеді</a:t>
            </a:r>
            <a:r>
              <a:rPr lang="ru-RU" sz="2200" b="1" dirty="0"/>
              <a:t> </a:t>
            </a:r>
            <a:r>
              <a:rPr lang="ru-RU" sz="2200" dirty="0"/>
              <a:t>(лат..</a:t>
            </a:r>
            <a:r>
              <a:rPr lang="en-US" sz="2200" b="1" dirty="0">
                <a:solidFill>
                  <a:srgbClr val="FF0000"/>
                </a:solidFill>
              </a:rPr>
              <a:t>cis</a:t>
            </a:r>
            <a:r>
              <a:rPr lang="en-US" sz="2200" dirty="0"/>
              <a:t> - </a:t>
            </a:r>
            <a:r>
              <a:rPr lang="ru-RU" sz="2200" b="1" dirty="0">
                <a:solidFill>
                  <a:srgbClr val="FF0000"/>
                </a:solidFill>
              </a:rPr>
              <a:t>осы </a:t>
            </a:r>
            <a:r>
              <a:rPr lang="ru-RU" sz="2200" b="1" dirty="0" err="1">
                <a:solidFill>
                  <a:srgbClr val="FF0000"/>
                </a:solidFill>
              </a:rPr>
              <a:t>жағында</a:t>
            </a:r>
            <a:r>
              <a:rPr lang="ru-RU" sz="2200" b="1" dirty="0">
                <a:solidFill>
                  <a:srgbClr val="FF0000"/>
                </a:solidFill>
              </a:rPr>
              <a:t>,</a:t>
            </a:r>
            <a:r>
              <a:rPr lang="ru-RU" sz="2200" dirty="0"/>
              <a:t> </a:t>
            </a:r>
            <a:r>
              <a:rPr lang="ru-RU" sz="2200" dirty="0" err="1"/>
              <a:t>яғни</a:t>
            </a:r>
            <a:r>
              <a:rPr lang="ru-RU" sz="2200" dirty="0"/>
              <a:t> </a:t>
            </a:r>
            <a:r>
              <a:rPr lang="ru-RU" sz="2200" b="1" dirty="0" err="1"/>
              <a:t>қос</a:t>
            </a:r>
            <a:r>
              <a:rPr lang="ru-RU" sz="2200" b="1" dirty="0"/>
              <a:t> </a:t>
            </a:r>
            <a:r>
              <a:rPr lang="ru-RU" sz="2200" b="1" dirty="0" err="1"/>
              <a:t>байланыстың</a:t>
            </a:r>
            <a:r>
              <a:rPr lang="ru-RU" sz="2200" b="1" dirty="0"/>
              <a:t> </a:t>
            </a:r>
            <a:r>
              <a:rPr lang="ru-RU" sz="2200" b="1" dirty="0" err="1"/>
              <a:t>бір</a:t>
            </a:r>
            <a:r>
              <a:rPr lang="ru-RU" sz="2200" b="1" dirty="0"/>
              <a:t> </a:t>
            </a:r>
            <a:r>
              <a:rPr lang="ru-RU" sz="2200" b="1" dirty="0" err="1"/>
              <a:t>жағында</a:t>
            </a:r>
            <a:r>
              <a:rPr lang="ru-RU" sz="2200" dirty="0"/>
              <a:t>, </a:t>
            </a:r>
            <a:r>
              <a:rPr lang="en-US" sz="2200" b="1" dirty="0">
                <a:solidFill>
                  <a:srgbClr val="FF0000"/>
                </a:solidFill>
              </a:rPr>
              <a:t>trans - </a:t>
            </a:r>
            <a:r>
              <a:rPr lang="ru-RU" sz="2200" b="1" dirty="0" err="1">
                <a:solidFill>
                  <a:srgbClr val="FF0000"/>
                </a:solidFill>
              </a:rPr>
              <a:t>арқылы</a:t>
            </a:r>
            <a:r>
              <a:rPr lang="ru-RU" sz="2200" dirty="0"/>
              <a:t>, </a:t>
            </a:r>
            <a:r>
              <a:rPr lang="ru-RU" sz="2200" dirty="0" err="1"/>
              <a:t>яғни</a:t>
            </a:r>
            <a:r>
              <a:rPr lang="ru-RU" sz="2200" dirty="0"/>
              <a:t> </a:t>
            </a:r>
            <a:r>
              <a:rPr lang="ru-RU" sz="2200" b="1" dirty="0" err="1"/>
              <a:t>қос</a:t>
            </a:r>
            <a:r>
              <a:rPr lang="ru-RU" sz="2200" b="1" dirty="0"/>
              <a:t> </a:t>
            </a:r>
            <a:r>
              <a:rPr lang="ru-RU" sz="2200" b="1" dirty="0" err="1"/>
              <a:t>байланыстың</a:t>
            </a:r>
            <a:r>
              <a:rPr lang="ru-RU" sz="2200" b="1" dirty="0"/>
              <a:t> </a:t>
            </a:r>
            <a:r>
              <a:rPr lang="ru-RU" sz="2200" b="1" dirty="0" err="1"/>
              <a:t>қарама-қарсы</a:t>
            </a:r>
            <a:r>
              <a:rPr lang="ru-RU" sz="2200" b="1" dirty="0"/>
              <a:t> </a:t>
            </a:r>
            <a:r>
              <a:rPr lang="ru-RU" sz="2200" b="1" dirty="0" err="1"/>
              <a:t>жақтарында</a:t>
            </a:r>
            <a:r>
              <a:rPr lang="ru-RU" sz="2200" dirty="0"/>
              <a:t>).</a:t>
            </a:r>
          </a:p>
          <a:p>
            <a:pPr indent="534988" algn="just"/>
            <a:r>
              <a:rPr lang="ru-RU" sz="2200" dirty="0" err="1"/>
              <a:t>Сонымен</a:t>
            </a:r>
            <a:r>
              <a:rPr lang="ru-RU" sz="2200" dirty="0"/>
              <a:t>, </a:t>
            </a:r>
            <a:r>
              <a:rPr lang="ru-RU" sz="2200" b="1" dirty="0" err="1">
                <a:solidFill>
                  <a:srgbClr val="FF0000"/>
                </a:solidFill>
              </a:rPr>
              <a:t>малеин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қышқылы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(</a:t>
            </a:r>
            <a:r>
              <a:rPr lang="ru-RU" sz="2200" dirty="0" err="1"/>
              <a:t>цитоплазманың</a:t>
            </a:r>
            <a:r>
              <a:rPr lang="ru-RU" sz="2200" dirty="0"/>
              <a:t> </a:t>
            </a:r>
            <a:r>
              <a:rPr lang="ru-RU" sz="2200" dirty="0" err="1"/>
              <a:t>бейтарап</a:t>
            </a:r>
            <a:r>
              <a:rPr lang="ru-RU" sz="2200" dirty="0"/>
              <a:t> </a:t>
            </a:r>
            <a:r>
              <a:rPr lang="ru-RU" sz="2200" dirty="0" err="1"/>
              <a:t>ортасында</a:t>
            </a:r>
            <a:r>
              <a:rPr lang="ru-RU" sz="2200" dirty="0"/>
              <a:t> </a:t>
            </a:r>
            <a:r>
              <a:rPr lang="ru-RU" sz="2200" dirty="0" err="1"/>
              <a:t>малеат</a:t>
            </a:r>
            <a:r>
              <a:rPr lang="ru-RU" sz="2200" dirty="0"/>
              <a:t> </a:t>
            </a:r>
            <a:r>
              <a:rPr lang="ru-RU" sz="2200" dirty="0" err="1"/>
              <a:t>түрінде</a:t>
            </a:r>
            <a:r>
              <a:rPr lang="ru-RU" sz="2200" dirty="0"/>
              <a:t>) </a:t>
            </a:r>
            <a:r>
              <a:rPr lang="ru-RU" sz="2200" b="1" dirty="0" err="1">
                <a:solidFill>
                  <a:srgbClr val="FF0000"/>
                </a:solidFill>
              </a:rPr>
              <a:t>цис</a:t>
            </a:r>
            <a:r>
              <a:rPr lang="ru-RU" sz="2200" b="1" dirty="0">
                <a:solidFill>
                  <a:srgbClr val="FF0000"/>
                </a:solidFill>
              </a:rPr>
              <a:t>-изомер</a:t>
            </a:r>
            <a:r>
              <a:rPr lang="ru-RU" sz="2200" dirty="0"/>
              <a:t>, ал </a:t>
            </a:r>
            <a:r>
              <a:rPr lang="ru-RU" sz="2200" b="1" dirty="0" err="1">
                <a:solidFill>
                  <a:srgbClr val="FF0000"/>
                </a:solidFill>
              </a:rPr>
              <a:t>фумар</a:t>
            </a:r>
            <a:r>
              <a:rPr lang="ru-RU" sz="2200" b="1" dirty="0">
                <a:solidFill>
                  <a:srgbClr val="FF0000"/>
                </a:solidFill>
              </a:rPr>
              <a:t> (</a:t>
            </a:r>
            <a:r>
              <a:rPr lang="ru-RU" sz="2200" b="1" dirty="0" err="1">
                <a:solidFill>
                  <a:srgbClr val="FF0000"/>
                </a:solidFill>
              </a:rPr>
              <a:t>фумарат</a:t>
            </a:r>
            <a:r>
              <a:rPr lang="ru-RU" sz="2200" b="1" dirty="0">
                <a:solidFill>
                  <a:srgbClr val="FF0000"/>
                </a:solidFill>
              </a:rPr>
              <a:t>) транс-изомер </a:t>
            </a:r>
            <a:r>
              <a:rPr lang="ru-RU" sz="2200" dirty="0" err="1"/>
              <a:t>болып</a:t>
            </a:r>
            <a:r>
              <a:rPr lang="ru-RU" sz="2200" dirty="0"/>
              <a:t> </a:t>
            </a:r>
            <a:r>
              <a:rPr lang="ru-RU" sz="2200" dirty="0" err="1"/>
              <a:t>табылады</a:t>
            </a:r>
            <a:r>
              <a:rPr lang="ru-RU" sz="2200" dirty="0"/>
              <a:t>. </a:t>
            </a:r>
            <a:r>
              <a:rPr lang="ru-RU" sz="2200" dirty="0" err="1"/>
              <a:t>Екі</a:t>
            </a:r>
            <a:r>
              <a:rPr lang="ru-RU" sz="2200" dirty="0"/>
              <a:t> </a:t>
            </a:r>
            <a:r>
              <a:rPr lang="ru-RU" sz="2200" dirty="0" err="1"/>
              <a:t>зат</a:t>
            </a:r>
            <a:r>
              <a:rPr lang="ru-RU" sz="2200" dirty="0"/>
              <a:t> </a:t>
            </a:r>
            <a:r>
              <a:rPr lang="ru-RU" sz="2200" dirty="0" err="1"/>
              <a:t>жақсы</a:t>
            </a:r>
            <a:r>
              <a:rPr lang="ru-RU" sz="2200" dirty="0"/>
              <a:t> </a:t>
            </a:r>
            <a:r>
              <a:rPr lang="ru-RU" sz="2200" dirty="0" err="1"/>
              <a:t>зерттелген</a:t>
            </a:r>
            <a:r>
              <a:rPr lang="ru-RU" sz="2200" dirty="0"/>
              <a:t>, </a:t>
            </a:r>
            <a:r>
              <a:rPr lang="ru-RU" sz="2200" dirty="0" err="1"/>
              <a:t>өзіне</a:t>
            </a:r>
            <a:r>
              <a:rPr lang="ru-RU" sz="2200" dirty="0"/>
              <a:t> </a:t>
            </a:r>
            <a:r>
              <a:rPr lang="ru-RU" sz="2200" dirty="0" err="1"/>
              <a:t>тән</a:t>
            </a:r>
            <a:r>
              <a:rPr lang="ru-RU" sz="2200" dirty="0"/>
              <a:t> </a:t>
            </a:r>
            <a:r>
              <a:rPr lang="ru-RU" sz="2200" dirty="0" err="1"/>
              <a:t>қасиеттері</a:t>
            </a:r>
            <a:r>
              <a:rPr lang="ru-RU" sz="2200" dirty="0"/>
              <a:t> бар </a:t>
            </a:r>
            <a:r>
              <a:rPr lang="ru-RU" sz="2200" dirty="0" err="1"/>
              <a:t>және</a:t>
            </a:r>
            <a:r>
              <a:rPr lang="ru-RU" sz="2200" dirty="0"/>
              <a:t> </a:t>
            </a:r>
            <a:r>
              <a:rPr lang="ru-RU" sz="2200" dirty="0" err="1"/>
              <a:t>бір-бірінен</a:t>
            </a:r>
            <a:r>
              <a:rPr lang="ru-RU" sz="2200" dirty="0"/>
              <a:t> </a:t>
            </a:r>
            <a:r>
              <a:rPr lang="ru-RU" sz="2200" dirty="0" err="1"/>
              <a:t>бөлінуі</a:t>
            </a:r>
            <a:r>
              <a:rPr lang="ru-RU" sz="2200" dirty="0"/>
              <a:t> </a:t>
            </a:r>
            <a:r>
              <a:rPr lang="ru-RU" sz="2200" dirty="0" err="1"/>
              <a:t>мүмкін</a:t>
            </a:r>
            <a:r>
              <a:rPr lang="ru-RU" sz="2200" dirty="0"/>
              <a:t>. Осы </a:t>
            </a:r>
            <a:r>
              <a:rPr lang="ru-RU" sz="2200" dirty="0" err="1"/>
              <a:t>молекулалардың</a:t>
            </a:r>
            <a:r>
              <a:rPr lang="ru-RU" sz="2200" dirty="0"/>
              <a:t> </a:t>
            </a:r>
            <a:r>
              <a:rPr lang="ru-RU" sz="2200" dirty="0" err="1"/>
              <a:t>біреуінің</a:t>
            </a:r>
            <a:r>
              <a:rPr lang="ru-RU" sz="2200" dirty="0"/>
              <a:t> </a:t>
            </a:r>
            <a:r>
              <a:rPr lang="ru-RU" sz="2200" dirty="0" err="1"/>
              <a:t>байланысу</a:t>
            </a:r>
            <a:r>
              <a:rPr lang="ru-RU" sz="2200" dirty="0"/>
              <a:t> </a:t>
            </a:r>
            <a:r>
              <a:rPr lang="ru-RU" sz="2200" dirty="0" err="1"/>
              <a:t>орны</a:t>
            </a:r>
            <a:r>
              <a:rPr lang="ru-RU" sz="2200" dirty="0"/>
              <a:t> (</a:t>
            </a:r>
            <a:r>
              <a:rPr lang="ru-RU" sz="2200" dirty="0" err="1"/>
              <a:t>мысалы</a:t>
            </a:r>
            <a:r>
              <a:rPr lang="ru-RU" sz="2200" dirty="0"/>
              <a:t>, фермент </a:t>
            </a:r>
            <a:r>
              <a:rPr lang="ru-RU" sz="2200" dirty="0" err="1"/>
              <a:t>молекуласында</a:t>
            </a:r>
            <a:r>
              <a:rPr lang="ru-RU" sz="2200" dirty="0"/>
              <a:t>) </a:t>
            </a:r>
            <a:r>
              <a:rPr lang="ru-RU" sz="2200" dirty="0" err="1"/>
              <a:t>екіншісін</a:t>
            </a:r>
            <a:r>
              <a:rPr lang="ru-RU" sz="2200" dirty="0"/>
              <a:t> </a:t>
            </a:r>
            <a:r>
              <a:rPr lang="ru-RU" sz="2200" dirty="0" err="1"/>
              <a:t>байланыстыруға</a:t>
            </a:r>
            <a:r>
              <a:rPr lang="ru-RU" sz="2200" dirty="0"/>
              <a:t> </a:t>
            </a:r>
            <a:r>
              <a:rPr lang="ru-RU" sz="2200" dirty="0" err="1"/>
              <a:t>жарамайды</a:t>
            </a:r>
            <a:r>
              <a:rPr lang="ru-RU" sz="2200" dirty="0"/>
              <a:t>, </a:t>
            </a:r>
            <a:r>
              <a:rPr lang="ru-RU" sz="2200" dirty="0" err="1"/>
              <a:t>бұл</a:t>
            </a:r>
            <a:r>
              <a:rPr lang="ru-RU" sz="2200" dirty="0"/>
              <a:t> </a:t>
            </a:r>
            <a:r>
              <a:rPr lang="ru-RU" sz="2200" dirty="0" err="1"/>
              <a:t>химиялық</a:t>
            </a:r>
            <a:r>
              <a:rPr lang="ru-RU" sz="2200" dirty="0"/>
              <a:t> </a:t>
            </a:r>
            <a:r>
              <a:rPr lang="ru-RU" sz="2200" dirty="0" err="1"/>
              <a:t>құрылымы</a:t>
            </a:r>
            <a:r>
              <a:rPr lang="ru-RU" sz="2200" dirty="0"/>
              <a:t> </a:t>
            </a:r>
            <a:r>
              <a:rPr lang="ru-RU" sz="2200" dirty="0" err="1"/>
              <a:t>ұқсас</a:t>
            </a:r>
            <a:r>
              <a:rPr lang="ru-RU" sz="2200" dirty="0"/>
              <a:t> </a:t>
            </a:r>
            <a:r>
              <a:rPr lang="ru-RU" sz="2200" dirty="0" err="1"/>
              <a:t>екі</a:t>
            </a:r>
            <a:r>
              <a:rPr lang="ru-RU" sz="2200" dirty="0"/>
              <a:t> </a:t>
            </a:r>
            <a:r>
              <a:rPr lang="ru-RU" sz="2200" dirty="0" err="1"/>
              <a:t>қосылыстың</a:t>
            </a:r>
            <a:r>
              <a:rPr lang="ru-RU" sz="2200" dirty="0"/>
              <a:t> </a:t>
            </a:r>
            <a:r>
              <a:rPr lang="ru-RU" sz="2200" dirty="0" err="1"/>
              <a:t>әртүрлі</a:t>
            </a:r>
            <a:r>
              <a:rPr lang="ru-RU" sz="2200" dirty="0"/>
              <a:t> </a:t>
            </a:r>
            <a:r>
              <a:rPr lang="ru-RU" sz="2200" dirty="0" err="1"/>
              <a:t>биологиялық</a:t>
            </a:r>
            <a:r>
              <a:rPr lang="ru-RU" sz="2200" dirty="0"/>
              <a:t> </a:t>
            </a:r>
            <a:r>
              <a:rPr lang="ru-RU" sz="2200" dirty="0" err="1"/>
              <a:t>рөлін</a:t>
            </a:r>
            <a:r>
              <a:rPr lang="ru-RU" sz="2200" dirty="0"/>
              <a:t> </a:t>
            </a:r>
            <a:r>
              <a:rPr lang="ru-RU" sz="2200" dirty="0" err="1"/>
              <a:t>түсіндіреді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687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290" y="500332"/>
            <a:ext cx="6221643" cy="47813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7547" y="276045"/>
            <a:ext cx="506083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000" dirty="0" err="1"/>
              <a:t>Сурет</a:t>
            </a:r>
            <a:r>
              <a:rPr lang="ru-RU" sz="2000" dirty="0"/>
              <a:t> 1-18. </a:t>
            </a:r>
            <a:r>
              <a:rPr lang="ru-RU" sz="2000" b="1" dirty="0" err="1">
                <a:solidFill>
                  <a:srgbClr val="FF0000"/>
                </a:solidFill>
              </a:rPr>
              <a:t>Геометриялық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изомерлердің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конфигурациясы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  <a:p>
            <a:pPr indent="361950"/>
            <a:r>
              <a:rPr lang="ru-RU" sz="2000" dirty="0"/>
              <a:t>а) </a:t>
            </a:r>
            <a:r>
              <a:rPr lang="ru-RU" sz="2000" b="1" dirty="0"/>
              <a:t>Малеин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фумар</a:t>
            </a:r>
            <a:r>
              <a:rPr lang="ru-RU" sz="2000" b="1" dirty="0"/>
              <a:t> </a:t>
            </a:r>
            <a:r>
              <a:rPr lang="ru-RU" sz="2000" b="1" dirty="0" err="1"/>
              <a:t>қышқылдары</a:t>
            </a:r>
            <a:r>
              <a:rPr lang="ru-RU" sz="2000" b="1" dirty="0"/>
              <a:t> </a:t>
            </a:r>
            <a:r>
              <a:rPr lang="ru-RU" sz="2000" dirty="0" err="1"/>
              <a:t>сияқты</a:t>
            </a:r>
            <a:r>
              <a:rPr lang="ru-RU" sz="2000" dirty="0"/>
              <a:t> </a:t>
            </a:r>
            <a:r>
              <a:rPr lang="ru-RU" sz="2000" dirty="0" err="1"/>
              <a:t>изомерлер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коваленттік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байланыстарды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үзбей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бір-біріне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айналмайды</a:t>
            </a:r>
            <a:r>
              <a:rPr lang="ru-RU" sz="2000" dirty="0"/>
              <a:t>,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көп</a:t>
            </a:r>
            <a:r>
              <a:rPr lang="ru-RU" sz="2000" dirty="0"/>
              <a:t> </a:t>
            </a:r>
            <a:r>
              <a:rPr lang="ru-RU" sz="2000" dirty="0" err="1"/>
              <a:t>энергияны</a:t>
            </a:r>
            <a:r>
              <a:rPr lang="ru-RU" sz="2000" dirty="0"/>
              <a:t> </a:t>
            </a:r>
            <a:r>
              <a:rPr lang="ru-RU" sz="2000" dirty="0" err="1"/>
              <a:t>қажет</a:t>
            </a:r>
            <a:r>
              <a:rPr lang="ru-RU" sz="2000" dirty="0"/>
              <a:t> </a:t>
            </a:r>
            <a:r>
              <a:rPr lang="ru-RU" sz="2000" dirty="0" err="1"/>
              <a:t>етеді</a:t>
            </a:r>
            <a:r>
              <a:rPr lang="ru-RU" sz="2000" dirty="0"/>
              <a:t>.</a:t>
            </a:r>
          </a:p>
          <a:p>
            <a:pPr indent="361950"/>
            <a:r>
              <a:rPr lang="ru-RU" sz="2000" dirty="0"/>
              <a:t>б) </a:t>
            </a:r>
            <a:r>
              <a:rPr lang="ru-RU" sz="2000" dirty="0" err="1"/>
              <a:t>Омыртқалылардың</a:t>
            </a:r>
            <a:r>
              <a:rPr lang="ru-RU" sz="2000" dirty="0"/>
              <a:t> </a:t>
            </a:r>
            <a:r>
              <a:rPr lang="ru-RU" sz="2000" dirty="0" err="1"/>
              <a:t>торлы</a:t>
            </a:r>
            <a:r>
              <a:rPr lang="ru-RU" sz="2000" dirty="0"/>
              <a:t> </a:t>
            </a:r>
            <a:r>
              <a:rPr lang="ru-RU" sz="2000" dirty="0" err="1"/>
              <a:t>қабығында</a:t>
            </a:r>
            <a:r>
              <a:rPr lang="ru-RU" sz="2000" dirty="0"/>
              <a:t> </a:t>
            </a:r>
            <a:r>
              <a:rPr lang="ru-RU" sz="2000" b="1" dirty="0" err="1"/>
              <a:t>жарықты</a:t>
            </a:r>
            <a:r>
              <a:rPr lang="ru-RU" sz="2000" b="1" dirty="0"/>
              <a:t> </a:t>
            </a:r>
            <a:r>
              <a:rPr lang="ru-RU" sz="2000" b="1" dirty="0" err="1"/>
              <a:t>қабылдаудың</a:t>
            </a:r>
            <a:r>
              <a:rPr lang="ru-RU" sz="2000" b="1" dirty="0"/>
              <a:t> </a:t>
            </a:r>
            <a:r>
              <a:rPr lang="ru-RU" sz="2000" b="1" dirty="0" err="1"/>
              <a:t>бастапқы</a:t>
            </a:r>
            <a:r>
              <a:rPr lang="ru-RU" sz="2000" b="1" dirty="0"/>
              <a:t> </a:t>
            </a:r>
            <a:r>
              <a:rPr lang="ru-RU" sz="2000" b="1" dirty="0" err="1"/>
              <a:t>кезеңінде</a:t>
            </a:r>
            <a:r>
              <a:rPr lang="ru-RU" sz="2000" b="1" dirty="0"/>
              <a:t> </a:t>
            </a:r>
            <a:r>
              <a:rPr lang="ru-RU" sz="2000" b="1" dirty="0" err="1"/>
              <a:t>көрінетін</a:t>
            </a:r>
            <a:r>
              <a:rPr lang="ru-RU" sz="2000" b="1" dirty="0"/>
              <a:t> </a:t>
            </a:r>
            <a:r>
              <a:rPr lang="ru-RU" sz="2000" b="1" dirty="0" err="1"/>
              <a:t>жарық</a:t>
            </a:r>
            <a:r>
              <a:rPr lang="ru-RU" sz="2000" b="1" dirty="0"/>
              <a:t> 11-цис-торлы </a:t>
            </a:r>
            <a:r>
              <a:rPr lang="ru-RU" sz="2000" b="1" dirty="0" err="1"/>
              <a:t>қабықпен</a:t>
            </a:r>
            <a:r>
              <a:rPr lang="ru-RU" sz="2000" b="1" dirty="0"/>
              <a:t> </a:t>
            </a:r>
            <a:r>
              <a:rPr lang="ru-RU" sz="2000" dirty="0" err="1"/>
              <a:t>жұтылады</a:t>
            </a:r>
            <a:r>
              <a:rPr lang="ru-RU" sz="2000" dirty="0"/>
              <a:t>. </a:t>
            </a:r>
          </a:p>
          <a:p>
            <a:pPr indent="361950"/>
            <a:r>
              <a:rPr lang="ru-RU" sz="2000" dirty="0" err="1"/>
              <a:t>Жұтылатын</a:t>
            </a:r>
            <a:r>
              <a:rPr lang="ru-RU" sz="2000" dirty="0"/>
              <a:t> </a:t>
            </a:r>
            <a:r>
              <a:rPr lang="ru-RU" sz="2000" b="1" dirty="0" err="1"/>
              <a:t>жарықтың</a:t>
            </a:r>
            <a:r>
              <a:rPr lang="ru-RU" sz="2000" b="1" dirty="0"/>
              <a:t> </a:t>
            </a:r>
            <a:r>
              <a:rPr lang="ru-RU" sz="2000" b="1" dirty="0" err="1"/>
              <a:t>энергиясы</a:t>
            </a:r>
            <a:r>
              <a:rPr lang="ru-RU" sz="2000" b="1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шамамен</a:t>
            </a:r>
            <a:r>
              <a:rPr lang="ru-RU" sz="2000" dirty="0"/>
              <a:t> 250 кДж/моль) </a:t>
            </a:r>
            <a:r>
              <a:rPr lang="ru-RU" sz="2000" b="1" dirty="0"/>
              <a:t>11-цис-ретинаның </a:t>
            </a:r>
            <a:r>
              <a:rPr lang="ru-RU" sz="2000" b="1" dirty="0" err="1"/>
              <a:t>толық</a:t>
            </a:r>
            <a:r>
              <a:rPr lang="ru-RU" sz="2000" b="1" dirty="0"/>
              <a:t> транс-</a:t>
            </a:r>
            <a:r>
              <a:rPr lang="ru-RU" sz="2000" b="1" dirty="0" err="1"/>
              <a:t>ретинаға</a:t>
            </a:r>
            <a:r>
              <a:rPr lang="ru-RU" sz="2000" b="1" dirty="0"/>
              <a:t> </a:t>
            </a:r>
            <a:r>
              <a:rPr lang="ru-RU" sz="2000" b="1" dirty="0" err="1"/>
              <a:t>айналуына</a:t>
            </a:r>
            <a:r>
              <a:rPr lang="ru-RU" sz="2000" b="1" dirty="0"/>
              <a:t> </a:t>
            </a:r>
            <a:r>
              <a:rPr lang="ru-RU" sz="2000" b="1" dirty="0" err="1"/>
              <a:t>ықпал</a:t>
            </a:r>
            <a:r>
              <a:rPr lang="ru-RU" sz="2000" b="1" dirty="0"/>
              <a:t> </a:t>
            </a:r>
            <a:r>
              <a:rPr lang="ru-RU" sz="2000" b="1" dirty="0" err="1"/>
              <a:t>етеді</a:t>
            </a:r>
            <a:r>
              <a:rPr lang="ru-RU" sz="2000" dirty="0"/>
              <a:t>,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торлы</a:t>
            </a:r>
            <a:r>
              <a:rPr lang="ru-RU" sz="2000" dirty="0"/>
              <a:t> </a:t>
            </a:r>
            <a:r>
              <a:rPr lang="ru-RU" sz="2000" dirty="0" err="1"/>
              <a:t>қабықтың</a:t>
            </a:r>
            <a:r>
              <a:rPr lang="ru-RU" sz="2000" dirty="0"/>
              <a:t> </a:t>
            </a:r>
            <a:r>
              <a:rPr lang="ru-RU" sz="2000" dirty="0" err="1"/>
              <a:t>жасушасында</a:t>
            </a:r>
            <a:r>
              <a:rPr lang="ru-RU" sz="2000" dirty="0"/>
              <a:t> </a:t>
            </a:r>
            <a:r>
              <a:rPr lang="ru-RU" sz="2000" dirty="0" err="1"/>
              <a:t>электрлік</a:t>
            </a:r>
            <a:r>
              <a:rPr lang="ru-RU" sz="2000" dirty="0"/>
              <a:t> </a:t>
            </a:r>
            <a:r>
              <a:rPr lang="ru-RU" sz="2000" dirty="0" err="1"/>
              <a:t>өзгерістерді</a:t>
            </a:r>
            <a:r>
              <a:rPr lang="ru-RU" sz="2000" dirty="0"/>
              <a:t> </a:t>
            </a:r>
            <a:r>
              <a:rPr lang="ru-RU" sz="2000" dirty="0" err="1"/>
              <a:t>тудырады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жүйке</a:t>
            </a:r>
            <a:r>
              <a:rPr lang="ru-RU" sz="2000" dirty="0"/>
              <a:t> </a:t>
            </a:r>
            <a:r>
              <a:rPr lang="ru-RU" sz="2000" dirty="0" err="1"/>
              <a:t>импульсінің</a:t>
            </a:r>
            <a:r>
              <a:rPr lang="ru-RU" sz="2000" dirty="0"/>
              <a:t> </a:t>
            </a:r>
            <a:r>
              <a:rPr lang="ru-RU" sz="2000" dirty="0" err="1"/>
              <a:t>пайда</a:t>
            </a:r>
            <a:r>
              <a:rPr lang="ru-RU" sz="2000" dirty="0"/>
              <a:t> </a:t>
            </a:r>
            <a:r>
              <a:rPr lang="ru-RU" sz="2000" dirty="0" err="1"/>
              <a:t>болуына</a:t>
            </a:r>
            <a:r>
              <a:rPr lang="ru-RU" sz="2000" dirty="0"/>
              <a:t> </a:t>
            </a:r>
            <a:r>
              <a:rPr lang="ru-RU" sz="2000" dirty="0" err="1"/>
              <a:t>әкеледі</a:t>
            </a:r>
            <a:r>
              <a:rPr lang="ru-RU" sz="2000" dirty="0"/>
              <a:t>. (</a:t>
            </a:r>
            <a:r>
              <a:rPr lang="ru-RU" sz="2000" dirty="0" err="1"/>
              <a:t>Сутегі</a:t>
            </a:r>
            <a:r>
              <a:rPr lang="ru-RU" sz="2000" dirty="0"/>
              <a:t> </a:t>
            </a:r>
            <a:r>
              <a:rPr lang="ru-RU" sz="2000" dirty="0" err="1"/>
              <a:t>атомдары</a:t>
            </a:r>
            <a:r>
              <a:rPr lang="ru-RU" sz="2000" dirty="0"/>
              <a:t> </a:t>
            </a:r>
            <a:r>
              <a:rPr lang="ru-RU" sz="2000" dirty="0" err="1"/>
              <a:t>торлы</a:t>
            </a:r>
            <a:r>
              <a:rPr lang="ru-RU" sz="2000" dirty="0"/>
              <a:t> </a:t>
            </a:r>
            <a:r>
              <a:rPr lang="ru-RU" sz="2000" dirty="0" err="1"/>
              <a:t>қабықтың</a:t>
            </a:r>
            <a:r>
              <a:rPr lang="ru-RU" sz="2000" dirty="0"/>
              <a:t> шар </a:t>
            </a:r>
            <a:r>
              <a:rPr lang="ru-RU" sz="2000" dirty="0" err="1"/>
              <a:t>тәрізді</a:t>
            </a:r>
            <a:r>
              <a:rPr lang="ru-RU" sz="2000" dirty="0"/>
              <a:t> </a:t>
            </a:r>
            <a:r>
              <a:rPr lang="ru-RU" sz="2000" dirty="0" err="1"/>
              <a:t>үлгілерінде</a:t>
            </a:r>
            <a:r>
              <a:rPr lang="ru-RU" sz="2000" dirty="0"/>
              <a:t> </a:t>
            </a:r>
            <a:r>
              <a:rPr lang="ru-RU" sz="2000" dirty="0" err="1"/>
              <a:t>бейнеленбегенін</a:t>
            </a:r>
            <a:r>
              <a:rPr lang="ru-RU" sz="2000" dirty="0"/>
              <a:t> </a:t>
            </a:r>
            <a:r>
              <a:rPr lang="ru-RU" sz="2000" dirty="0" err="1"/>
              <a:t>ескеріңіз</a:t>
            </a:r>
            <a:r>
              <a:rPr lang="ru-RU" sz="20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156999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826" y="181047"/>
            <a:ext cx="1128335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500" dirty="0" err="1"/>
              <a:t>Стереоизомерияның</a:t>
            </a:r>
            <a:r>
              <a:rPr lang="ru-RU" sz="2500" dirty="0"/>
              <a:t> </a:t>
            </a:r>
            <a:r>
              <a:rPr lang="ru-RU" sz="2500" dirty="0" err="1"/>
              <a:t>басқа</a:t>
            </a:r>
            <a:r>
              <a:rPr lang="ru-RU" sz="2500" dirty="0"/>
              <a:t> </a:t>
            </a:r>
            <a:r>
              <a:rPr lang="ru-RU" sz="2500" dirty="0" err="1"/>
              <a:t>түрінде</a:t>
            </a:r>
            <a:r>
              <a:rPr lang="ru-RU" sz="2500" dirty="0"/>
              <a:t> </a:t>
            </a:r>
            <a:r>
              <a:rPr lang="ru-RU" sz="2500" b="1" dirty="0" err="1"/>
              <a:t>тетраэдрлік</a:t>
            </a:r>
            <a:r>
              <a:rPr lang="ru-RU" sz="2500" b="1" dirty="0"/>
              <a:t> </a:t>
            </a:r>
            <a:r>
              <a:rPr lang="ru-RU" sz="2500" b="1" dirty="0" err="1"/>
              <a:t>көміртегі</a:t>
            </a:r>
            <a:r>
              <a:rPr lang="ru-RU" sz="2500" b="1" dirty="0"/>
              <a:t> </a:t>
            </a:r>
            <a:r>
              <a:rPr lang="ru-RU" sz="2500" b="1" dirty="0" err="1"/>
              <a:t>атомына</a:t>
            </a:r>
            <a:r>
              <a:rPr lang="ru-RU" sz="2500" b="1" dirty="0"/>
              <a:t> </a:t>
            </a:r>
            <a:r>
              <a:rPr lang="ru-RU" sz="2500" b="1" dirty="0" err="1"/>
              <a:t>қосылған</a:t>
            </a:r>
            <a:r>
              <a:rPr lang="ru-RU" sz="2500" b="1" dirty="0"/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төрт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түрлі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орынбасарлар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/>
              <a:t>кеңістікте</a:t>
            </a:r>
            <a:r>
              <a:rPr lang="ru-RU" sz="2500" b="1" dirty="0"/>
              <a:t> </a:t>
            </a:r>
            <a:r>
              <a:rPr lang="ru-RU" sz="2500" b="1" dirty="0" err="1"/>
              <a:t>екі</a:t>
            </a:r>
            <a:r>
              <a:rPr lang="ru-RU" sz="2500" b="1" dirty="0"/>
              <a:t> </a:t>
            </a:r>
            <a:r>
              <a:rPr lang="ru-RU" sz="2500" b="1" dirty="0" err="1"/>
              <a:t>түрлі</a:t>
            </a:r>
            <a:r>
              <a:rPr lang="ru-RU" sz="2500" b="1" dirty="0"/>
              <a:t> </a:t>
            </a:r>
            <a:r>
              <a:rPr lang="ru-RU" sz="2500" b="1" dirty="0" err="1"/>
              <a:t>жолмен</a:t>
            </a:r>
            <a:r>
              <a:rPr lang="ru-RU" sz="2500" b="1" dirty="0"/>
              <a:t> </a:t>
            </a:r>
            <a:r>
              <a:rPr lang="ru-RU" sz="2500" b="1" dirty="0" err="1"/>
              <a:t>орналасуы</a:t>
            </a:r>
            <a:r>
              <a:rPr lang="ru-RU" sz="2500" b="1" dirty="0"/>
              <a:t> </a:t>
            </a:r>
            <a:r>
              <a:rPr lang="ru-RU" sz="2500" b="1" dirty="0" err="1"/>
              <a:t>мүмкін</a:t>
            </a:r>
            <a:r>
              <a:rPr lang="ru-RU" sz="2500" b="1" dirty="0"/>
              <a:t>.</a:t>
            </a:r>
          </a:p>
          <a:p>
            <a:pPr indent="534988" algn="just"/>
            <a:r>
              <a:rPr lang="ru-RU" sz="2500" dirty="0" err="1"/>
              <a:t>Нәтижесінде</a:t>
            </a:r>
            <a:r>
              <a:rPr lang="ru-RU" sz="2500" dirty="0"/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екі</a:t>
            </a:r>
            <a:r>
              <a:rPr lang="ru-RU" sz="2500" b="1" dirty="0">
                <a:solidFill>
                  <a:srgbClr val="FF0000"/>
                </a:solidFill>
              </a:rPr>
              <a:t> конфигурация </a:t>
            </a:r>
            <a:r>
              <a:rPr lang="ru-RU" sz="2500" dirty="0"/>
              <a:t>(1-19-сурет) </a:t>
            </a:r>
            <a:r>
              <a:rPr lang="ru-RU" sz="2500" dirty="0" err="1"/>
              <a:t>және</a:t>
            </a:r>
            <a:r>
              <a:rPr lang="ru-RU" sz="2500" dirty="0"/>
              <a:t> </a:t>
            </a:r>
            <a:r>
              <a:rPr lang="ru-RU" sz="2500" b="1" dirty="0" err="1"/>
              <a:t>химиялық</a:t>
            </a:r>
            <a:r>
              <a:rPr lang="ru-RU" sz="2500" b="1" dirty="0"/>
              <a:t> </a:t>
            </a:r>
            <a:r>
              <a:rPr lang="ru-RU" sz="2500" b="1" dirty="0" err="1"/>
              <a:t>қасиеттері</a:t>
            </a:r>
            <a:r>
              <a:rPr lang="ru-RU" sz="2500" b="1" dirty="0"/>
              <a:t> </a:t>
            </a:r>
            <a:r>
              <a:rPr lang="ru-RU" sz="2500" b="1" dirty="0" err="1"/>
              <a:t>ұқсас</a:t>
            </a:r>
            <a:r>
              <a:rPr lang="ru-RU" sz="2500" b="1" dirty="0"/>
              <a:t> </a:t>
            </a:r>
            <a:r>
              <a:rPr lang="ru-RU" sz="2500" b="1" dirty="0" err="1"/>
              <a:t>немесе</a:t>
            </a:r>
            <a:r>
              <a:rPr lang="ru-RU" sz="2500" b="1" dirty="0"/>
              <a:t> </a:t>
            </a:r>
            <a:r>
              <a:rPr lang="ru-RU" sz="2500" b="1" dirty="0" err="1"/>
              <a:t>бірдей</a:t>
            </a:r>
            <a:r>
              <a:rPr lang="ru-RU" sz="2500" b="1" dirty="0"/>
              <a:t>,</a:t>
            </a:r>
            <a:r>
              <a:rPr lang="ru-RU" sz="2500" dirty="0"/>
              <a:t> </a:t>
            </a:r>
            <a:r>
              <a:rPr lang="ru-RU" sz="2500" dirty="0" err="1"/>
              <a:t>бірақ</a:t>
            </a:r>
            <a:r>
              <a:rPr lang="ru-RU" sz="2500" dirty="0"/>
              <a:t> </a:t>
            </a:r>
            <a:r>
              <a:rPr lang="ru-RU" sz="2500" b="1" dirty="0" err="1"/>
              <a:t>белгілі</a:t>
            </a:r>
            <a:r>
              <a:rPr lang="ru-RU" sz="2500" b="1" dirty="0"/>
              <a:t> </a:t>
            </a:r>
            <a:r>
              <a:rPr lang="ru-RU" sz="2500" b="1" dirty="0" err="1"/>
              <a:t>бір</a:t>
            </a:r>
            <a:r>
              <a:rPr lang="ru-RU" sz="2500" b="1" dirty="0"/>
              <a:t> </a:t>
            </a:r>
            <a:r>
              <a:rPr lang="ru-RU" sz="2500" b="1" dirty="0" err="1"/>
              <a:t>физикалық</a:t>
            </a:r>
            <a:r>
              <a:rPr lang="ru-RU" sz="2500" b="1" dirty="0"/>
              <a:t> </a:t>
            </a:r>
            <a:r>
              <a:rPr lang="ru-RU" sz="2500" b="1" dirty="0" err="1"/>
              <a:t>немесе</a:t>
            </a:r>
            <a:r>
              <a:rPr lang="ru-RU" sz="2500" b="1" dirty="0"/>
              <a:t> </a:t>
            </a:r>
            <a:r>
              <a:rPr lang="ru-RU" sz="2500" b="1" dirty="0" err="1"/>
              <a:t>биологиялық</a:t>
            </a:r>
            <a:r>
              <a:rPr lang="ru-RU" sz="2500" b="1" dirty="0"/>
              <a:t> </a:t>
            </a:r>
            <a:r>
              <a:rPr lang="ru-RU" sz="2500" b="1" dirty="0" err="1"/>
              <a:t>ерекшеліктері</a:t>
            </a:r>
            <a:r>
              <a:rPr lang="ru-RU" sz="2500" b="1" dirty="0"/>
              <a:t> бар </a:t>
            </a:r>
            <a:r>
              <a:rPr lang="ru-RU" sz="2500" b="1" dirty="0" err="1">
                <a:solidFill>
                  <a:srgbClr val="FF0000"/>
                </a:solidFill>
              </a:rPr>
              <a:t>екі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стереоизомерлер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dirty="0" err="1"/>
              <a:t>пайда</a:t>
            </a:r>
            <a:r>
              <a:rPr lang="ru-RU" sz="2500" dirty="0"/>
              <a:t> </a:t>
            </a:r>
            <a:r>
              <a:rPr lang="ru-RU" sz="2500" dirty="0" err="1"/>
              <a:t>болады</a:t>
            </a:r>
            <a:r>
              <a:rPr lang="ru-RU" sz="2500" dirty="0"/>
              <a:t>.</a:t>
            </a:r>
          </a:p>
          <a:p>
            <a:pPr indent="534988" algn="just"/>
            <a:r>
              <a:rPr lang="ru-RU" sz="2500" b="1" dirty="0" err="1"/>
              <a:t>Төрт</a:t>
            </a:r>
            <a:r>
              <a:rPr lang="ru-RU" sz="2500" b="1" dirty="0"/>
              <a:t> </a:t>
            </a:r>
            <a:r>
              <a:rPr lang="ru-RU" sz="2500" b="1" dirty="0" err="1"/>
              <a:t>түрлі</a:t>
            </a:r>
            <a:r>
              <a:rPr lang="ru-RU" sz="2500" b="1" dirty="0"/>
              <a:t> </a:t>
            </a:r>
            <a:r>
              <a:rPr lang="ru-RU" sz="2500" b="1" dirty="0" err="1"/>
              <a:t>орынбасарлары</a:t>
            </a:r>
            <a:r>
              <a:rPr lang="ru-RU" sz="2500" b="1" dirty="0"/>
              <a:t> бар </a:t>
            </a:r>
            <a:r>
              <a:rPr lang="ru-RU" sz="2500" b="1" dirty="0" err="1"/>
              <a:t>көміртек</a:t>
            </a:r>
            <a:r>
              <a:rPr lang="ru-RU" sz="2500" b="1" dirty="0"/>
              <a:t> атомы </a:t>
            </a:r>
            <a:r>
              <a:rPr lang="ru-RU" sz="2500" b="1" dirty="0" err="1">
                <a:solidFill>
                  <a:srgbClr val="FF0000"/>
                </a:solidFill>
              </a:rPr>
              <a:t>асимметриялық</a:t>
            </a:r>
            <a:r>
              <a:rPr lang="ru-RU" sz="2500" dirty="0"/>
              <a:t> </a:t>
            </a:r>
            <a:r>
              <a:rPr lang="ru-RU" sz="2500" dirty="0" err="1"/>
              <a:t>деп</a:t>
            </a:r>
            <a:r>
              <a:rPr lang="ru-RU" sz="2500" dirty="0"/>
              <a:t> </a:t>
            </a:r>
            <a:r>
              <a:rPr lang="ru-RU" sz="2500" dirty="0" err="1"/>
              <a:t>аталады</a:t>
            </a:r>
            <a:r>
              <a:rPr lang="ru-RU" sz="2500" dirty="0"/>
              <a:t>.</a:t>
            </a:r>
          </a:p>
          <a:p>
            <a:pPr indent="534988" algn="just"/>
            <a:r>
              <a:rPr lang="ru-RU" sz="2500" dirty="0" err="1"/>
              <a:t>Мұндай</a:t>
            </a:r>
            <a:r>
              <a:rPr lang="ru-RU" sz="2500" dirty="0"/>
              <a:t> атом </a:t>
            </a:r>
            <a:r>
              <a:rPr lang="ru-RU" sz="2500" b="1" dirty="0" err="1">
                <a:solidFill>
                  <a:srgbClr val="FF0000"/>
                </a:solidFill>
              </a:rPr>
              <a:t>хиральды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орталық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dirty="0" err="1"/>
              <a:t>болып</a:t>
            </a:r>
            <a:r>
              <a:rPr lang="ru-RU" sz="2500" dirty="0"/>
              <a:t> </a:t>
            </a:r>
            <a:r>
              <a:rPr lang="ru-RU" sz="2500" dirty="0" err="1"/>
              <a:t>табылады</a:t>
            </a:r>
            <a:r>
              <a:rPr lang="ru-RU" sz="2500" dirty="0"/>
              <a:t> (</a:t>
            </a:r>
            <a:r>
              <a:rPr lang="en-US" sz="2500" dirty="0"/>
              <a:t>chiros - </a:t>
            </a:r>
            <a:r>
              <a:rPr lang="ru-RU" sz="2500" dirty="0" err="1"/>
              <a:t>қол</a:t>
            </a:r>
            <a:r>
              <a:rPr lang="ru-RU" sz="2500" dirty="0"/>
              <a:t>; </a:t>
            </a:r>
            <a:r>
              <a:rPr lang="ru-RU" sz="2500" dirty="0" err="1"/>
              <a:t>кейбір</a:t>
            </a:r>
            <a:r>
              <a:rPr lang="ru-RU" sz="2500" dirty="0"/>
              <a:t> </a:t>
            </a:r>
            <a:r>
              <a:rPr lang="ru-RU" sz="2500" dirty="0" err="1"/>
              <a:t>хиральды</a:t>
            </a:r>
            <a:r>
              <a:rPr lang="ru-RU" sz="2500" dirty="0"/>
              <a:t> </a:t>
            </a:r>
            <a:r>
              <a:rPr lang="ru-RU" sz="2500" dirty="0" err="1"/>
              <a:t>молекулалар</a:t>
            </a:r>
            <a:r>
              <a:rPr lang="ru-RU" sz="2500" dirty="0"/>
              <a:t> </a:t>
            </a:r>
            <a:r>
              <a:rPr lang="ru-RU" sz="2500" dirty="0" err="1"/>
              <a:t>үшін</a:t>
            </a:r>
            <a:r>
              <a:rPr lang="ru-RU" sz="2500" dirty="0"/>
              <a:t> </a:t>
            </a:r>
            <a:r>
              <a:rPr lang="ru-RU" sz="2500" dirty="0" err="1"/>
              <a:t>сол</a:t>
            </a:r>
            <a:r>
              <a:rPr lang="ru-RU" sz="2500" dirty="0"/>
              <a:t> </a:t>
            </a:r>
            <a:r>
              <a:rPr lang="ru-RU" sz="2500" dirty="0" err="1"/>
              <a:t>және</a:t>
            </a:r>
            <a:r>
              <a:rPr lang="ru-RU" sz="2500" dirty="0"/>
              <a:t> </a:t>
            </a:r>
            <a:r>
              <a:rPr lang="ru-RU" sz="2500" dirty="0" err="1"/>
              <a:t>оң</a:t>
            </a:r>
            <a:r>
              <a:rPr lang="ru-RU" sz="2500" dirty="0"/>
              <a:t> </a:t>
            </a:r>
            <a:r>
              <a:rPr lang="ru-RU" sz="2500" dirty="0" err="1"/>
              <a:t>қолдың</a:t>
            </a:r>
            <a:r>
              <a:rPr lang="ru-RU" sz="2500" dirty="0"/>
              <a:t> </a:t>
            </a:r>
            <a:r>
              <a:rPr lang="ru-RU" sz="2500" dirty="0" err="1"/>
              <a:t>үлгілері</a:t>
            </a:r>
            <a:r>
              <a:rPr lang="ru-RU" sz="2500" dirty="0"/>
              <a:t> </a:t>
            </a:r>
            <a:r>
              <a:rPr lang="ru-RU" sz="2500" dirty="0" err="1"/>
              <a:t>өте</a:t>
            </a:r>
            <a:r>
              <a:rPr lang="ru-RU" sz="2500" dirty="0"/>
              <a:t> </a:t>
            </a:r>
            <a:r>
              <a:rPr lang="ru-RU" sz="2500" dirty="0" err="1"/>
              <a:t>қолайлы</a:t>
            </a:r>
            <a:r>
              <a:rPr lang="ru-RU" sz="2500" dirty="0"/>
              <a:t>).</a:t>
            </a:r>
          </a:p>
          <a:p>
            <a:pPr indent="534988" algn="just"/>
            <a:r>
              <a:rPr lang="ru-RU" sz="2500" b="1" dirty="0" err="1"/>
              <a:t>Бір</a:t>
            </a:r>
            <a:r>
              <a:rPr lang="ru-RU" sz="2500" b="1" dirty="0"/>
              <a:t> </a:t>
            </a:r>
            <a:r>
              <a:rPr lang="ru-RU" sz="2500" b="1" dirty="0" err="1"/>
              <a:t>хиральды</a:t>
            </a:r>
            <a:r>
              <a:rPr lang="ru-RU" sz="2500" b="1" dirty="0"/>
              <a:t> </a:t>
            </a:r>
            <a:r>
              <a:rPr lang="ru-RU" sz="2500" b="1" dirty="0" err="1"/>
              <a:t>көміртегі</a:t>
            </a:r>
            <a:r>
              <a:rPr lang="ru-RU" sz="2500" b="1" dirty="0"/>
              <a:t> атомы бар </a:t>
            </a:r>
            <a:r>
              <a:rPr lang="ru-RU" sz="2500" b="1" dirty="0" err="1"/>
              <a:t>молекулада</a:t>
            </a:r>
            <a:r>
              <a:rPr lang="ru-RU" sz="2500" b="1" dirty="0"/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екі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стереоизомерлер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болуы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мүмкін</a:t>
            </a:r>
            <a:r>
              <a:rPr lang="ru-RU" sz="2500" b="1" dirty="0">
                <a:solidFill>
                  <a:srgbClr val="FF0000"/>
                </a:solidFill>
              </a:rPr>
              <a:t>;</a:t>
            </a:r>
            <a:r>
              <a:rPr lang="ru-RU" sz="2500" dirty="0"/>
              <a:t> </a:t>
            </a:r>
            <a:r>
              <a:rPr lang="ru-RU" sz="2500" dirty="0" err="1"/>
              <a:t>екі</a:t>
            </a:r>
            <a:r>
              <a:rPr lang="ru-RU" sz="2500" dirty="0"/>
              <a:t> </a:t>
            </a:r>
            <a:r>
              <a:rPr lang="ru-RU" sz="2500" dirty="0" err="1"/>
              <a:t>немесе</a:t>
            </a:r>
            <a:r>
              <a:rPr lang="ru-RU" sz="2500" dirty="0"/>
              <a:t> </a:t>
            </a:r>
            <a:r>
              <a:rPr lang="ru-RU" sz="2500" dirty="0" err="1"/>
              <a:t>одан</a:t>
            </a:r>
            <a:r>
              <a:rPr lang="ru-RU" sz="2500" dirty="0"/>
              <a:t> да </a:t>
            </a:r>
            <a:r>
              <a:rPr lang="ru-RU" sz="2500" dirty="0" err="1"/>
              <a:t>көп</a:t>
            </a:r>
            <a:r>
              <a:rPr lang="ru-RU" sz="2500" dirty="0"/>
              <a:t> (</a:t>
            </a:r>
            <a:r>
              <a:rPr lang="en-US" sz="2500" dirty="0"/>
              <a:t>n) </a:t>
            </a:r>
            <a:r>
              <a:rPr lang="ru-RU" sz="2500" dirty="0" err="1"/>
              <a:t>хираль</a:t>
            </a:r>
            <a:r>
              <a:rPr lang="ru-RU" sz="2500" dirty="0"/>
              <a:t> </a:t>
            </a:r>
            <a:r>
              <a:rPr lang="ru-RU" sz="2500" dirty="0" err="1"/>
              <a:t>атомдары</a:t>
            </a:r>
            <a:r>
              <a:rPr lang="ru-RU" sz="2500" dirty="0"/>
              <a:t> </a:t>
            </a:r>
            <a:r>
              <a:rPr lang="ru-RU" sz="2500" dirty="0" err="1"/>
              <a:t>болған</a:t>
            </a:r>
            <a:r>
              <a:rPr lang="ru-RU" sz="2500" dirty="0"/>
              <a:t> </a:t>
            </a:r>
            <a:r>
              <a:rPr lang="ru-RU" sz="2500" dirty="0" err="1"/>
              <a:t>жағдайда</a:t>
            </a:r>
            <a:r>
              <a:rPr lang="ru-RU" sz="2500" dirty="0"/>
              <a:t> 2</a:t>
            </a:r>
            <a:r>
              <a:rPr lang="en-US" sz="2500" dirty="0"/>
              <a:t>n </a:t>
            </a:r>
            <a:r>
              <a:rPr lang="ru-RU" sz="2500" dirty="0" err="1"/>
              <a:t>стереоизомерлер</a:t>
            </a:r>
            <a:r>
              <a:rPr lang="ru-RU" sz="2500" dirty="0"/>
              <a:t> </a:t>
            </a:r>
            <a:r>
              <a:rPr lang="ru-RU" sz="2500" dirty="0" err="1"/>
              <a:t>болуы</a:t>
            </a:r>
            <a:r>
              <a:rPr lang="ru-RU" sz="2500" dirty="0"/>
              <a:t> </a:t>
            </a:r>
            <a:r>
              <a:rPr lang="ru-RU" sz="2500" dirty="0" err="1"/>
              <a:t>мүмкін</a:t>
            </a:r>
            <a:r>
              <a:rPr lang="ru-RU" sz="2500" dirty="0"/>
              <a:t>.</a:t>
            </a:r>
          </a:p>
          <a:p>
            <a:pPr indent="534988" algn="just"/>
            <a:r>
              <a:rPr lang="ru-RU" sz="2500" b="1" dirty="0" err="1"/>
              <a:t>Кейбір</a:t>
            </a:r>
            <a:r>
              <a:rPr lang="ru-RU" sz="2500" b="1" dirty="0"/>
              <a:t> </a:t>
            </a:r>
            <a:r>
              <a:rPr lang="ru-RU" sz="2500" b="1" dirty="0" err="1"/>
              <a:t>стереоизомерлер</a:t>
            </a:r>
            <a:r>
              <a:rPr lang="ru-RU" sz="2500" b="1" dirty="0"/>
              <a:t> </a:t>
            </a:r>
            <a:r>
              <a:rPr lang="ru-RU" sz="2500" b="1" dirty="0" err="1"/>
              <a:t>құрылымдары</a:t>
            </a:r>
            <a:r>
              <a:rPr lang="ru-RU" sz="2500" b="1" dirty="0"/>
              <a:t> </a:t>
            </a:r>
            <a:r>
              <a:rPr lang="ru-RU" sz="2500" dirty="0" err="1"/>
              <a:t>бір-бірінің</a:t>
            </a:r>
            <a:r>
              <a:rPr lang="ru-RU" sz="2500" dirty="0"/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айнадағы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бейнесі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dirty="0" err="1"/>
              <a:t>болып</a:t>
            </a:r>
            <a:r>
              <a:rPr lang="ru-RU" sz="2500" dirty="0"/>
              <a:t> </a:t>
            </a:r>
            <a:r>
              <a:rPr lang="ru-RU" sz="2500" dirty="0" err="1"/>
              <a:t>табылады</a:t>
            </a:r>
            <a:r>
              <a:rPr lang="ru-RU" sz="2500" dirty="0"/>
              <a:t>; </a:t>
            </a:r>
            <a:r>
              <a:rPr lang="ru-RU" sz="2500" dirty="0" err="1"/>
              <a:t>олар</a:t>
            </a:r>
            <a:r>
              <a:rPr lang="ru-RU" sz="2500" dirty="0"/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энантиомерлер</a:t>
            </a:r>
            <a:r>
              <a:rPr lang="ru-RU" sz="2500" dirty="0"/>
              <a:t> </a:t>
            </a:r>
            <a:r>
              <a:rPr lang="ru-RU" sz="2500" dirty="0" err="1"/>
              <a:t>деп</a:t>
            </a:r>
            <a:r>
              <a:rPr lang="ru-RU" sz="2500" dirty="0"/>
              <a:t> </a:t>
            </a:r>
            <a:r>
              <a:rPr lang="ru-RU" sz="2500" dirty="0" err="1"/>
              <a:t>аталады</a:t>
            </a:r>
            <a:r>
              <a:rPr lang="ru-RU" sz="2500" dirty="0"/>
              <a:t> (1-19-сурет). </a:t>
            </a:r>
          </a:p>
          <a:p>
            <a:pPr indent="534988" algn="just"/>
            <a:r>
              <a:rPr lang="ru-RU" sz="2500" b="1" dirty="0" err="1"/>
              <a:t>Айна</a:t>
            </a:r>
            <a:r>
              <a:rPr lang="ru-RU" sz="2500" b="1" dirty="0"/>
              <a:t> </a:t>
            </a:r>
            <a:r>
              <a:rPr lang="ru-RU" sz="2500" b="1" dirty="0" err="1"/>
              <a:t>бейнесі</a:t>
            </a:r>
            <a:r>
              <a:rPr lang="ru-RU" sz="2500" b="1" dirty="0"/>
              <a:t> </a:t>
            </a:r>
            <a:r>
              <a:rPr lang="ru-RU" sz="2500" b="1" dirty="0" err="1"/>
              <a:t>емес</a:t>
            </a:r>
            <a:r>
              <a:rPr lang="ru-RU" sz="2500" b="1" dirty="0"/>
              <a:t> </a:t>
            </a:r>
            <a:r>
              <a:rPr lang="ru-RU" sz="2500" b="1" dirty="0" err="1"/>
              <a:t>стереоизомерлер</a:t>
            </a:r>
            <a:r>
              <a:rPr lang="ru-RU" sz="2500" b="1" dirty="0"/>
              <a:t> </a:t>
            </a:r>
            <a:r>
              <a:rPr lang="ru-RU" sz="2500" dirty="0" err="1"/>
              <a:t>жұптары</a:t>
            </a:r>
            <a:r>
              <a:rPr lang="ru-RU" sz="2500" dirty="0"/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диастереомерлер</a:t>
            </a:r>
            <a:r>
              <a:rPr lang="ru-RU" sz="2500" dirty="0"/>
              <a:t> </a:t>
            </a:r>
            <a:r>
              <a:rPr lang="ru-RU" sz="2500" dirty="0" err="1"/>
              <a:t>деп</a:t>
            </a:r>
            <a:r>
              <a:rPr lang="ru-RU" sz="2500" dirty="0"/>
              <a:t> </a:t>
            </a:r>
            <a:r>
              <a:rPr lang="ru-RU" sz="2500" dirty="0" err="1"/>
              <a:t>аталады</a:t>
            </a:r>
            <a:r>
              <a:rPr lang="ru-RU" sz="2500" dirty="0"/>
              <a:t> (1-20-сурет).</a:t>
            </a:r>
          </a:p>
        </p:txBody>
      </p:sp>
    </p:spTree>
    <p:extLst>
      <p:ext uri="{BB962C8B-B14F-4D97-AF65-F5344CB8AC3E}">
        <p14:creationId xmlns:p14="http://schemas.microsoft.com/office/powerpoint/2010/main" val="3752948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34" y="206788"/>
            <a:ext cx="7480683" cy="30396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9178" y="3380125"/>
            <a:ext cx="113351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000" dirty="0" err="1"/>
              <a:t>Сурет</a:t>
            </a:r>
            <a:r>
              <a:rPr lang="ru-RU" sz="2000" dirty="0"/>
              <a:t> 1-19. </a:t>
            </a:r>
            <a:r>
              <a:rPr lang="ru-RU" sz="2000" b="1" dirty="0" err="1">
                <a:solidFill>
                  <a:srgbClr val="FF0000"/>
                </a:solidFill>
              </a:rPr>
              <a:t>Молекулярлық</a:t>
            </a:r>
            <a:r>
              <a:rPr lang="ru-RU" sz="2000" b="1" dirty="0">
                <a:solidFill>
                  <a:srgbClr val="FF0000"/>
                </a:solidFill>
              </a:rPr>
              <a:t> асимметрия: </a:t>
            </a:r>
            <a:r>
              <a:rPr lang="ru-RU" sz="2000" b="1" dirty="0" err="1">
                <a:solidFill>
                  <a:srgbClr val="FF0000"/>
                </a:solidFill>
              </a:rPr>
              <a:t>хиральды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және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ахиральды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молекулалар</a:t>
            </a:r>
            <a:r>
              <a:rPr lang="ru-RU" sz="2000" dirty="0"/>
              <a:t>,</a:t>
            </a:r>
          </a:p>
          <a:p>
            <a:pPr indent="534988" algn="just"/>
            <a:r>
              <a:rPr lang="ru-RU" sz="2000" dirty="0"/>
              <a:t>а) </a:t>
            </a:r>
            <a:r>
              <a:rPr lang="ru-RU" sz="2000" dirty="0" err="1"/>
              <a:t>Көміртек</a:t>
            </a:r>
            <a:r>
              <a:rPr lang="ru-RU" sz="2000" dirty="0"/>
              <a:t> атомы </a:t>
            </a:r>
            <a:r>
              <a:rPr lang="ru-RU" sz="2000" b="1" dirty="0" err="1"/>
              <a:t>төрт</a:t>
            </a:r>
            <a:r>
              <a:rPr lang="ru-RU" sz="2000" b="1" dirty="0"/>
              <a:t> </a:t>
            </a:r>
            <a:r>
              <a:rPr lang="ru-RU" sz="2000" b="1" dirty="0" err="1"/>
              <a:t>түрлі</a:t>
            </a:r>
            <a:r>
              <a:rPr lang="ru-RU" sz="2000" b="1" dirty="0"/>
              <a:t> </a:t>
            </a:r>
            <a:r>
              <a:rPr lang="ru-RU" sz="2000" b="1" dirty="0" err="1"/>
              <a:t>топпен</a:t>
            </a:r>
            <a:r>
              <a:rPr lang="ru-RU" sz="2000" b="1" dirty="0"/>
              <a:t> </a:t>
            </a:r>
            <a:r>
              <a:rPr lang="ru-RU" sz="2000" b="1" dirty="0" err="1"/>
              <a:t>немесе</a:t>
            </a:r>
            <a:r>
              <a:rPr lang="ru-RU" sz="2000" b="1" dirty="0"/>
              <a:t> </a:t>
            </a:r>
            <a:r>
              <a:rPr lang="ru-RU" sz="2000" b="1" dirty="0" err="1"/>
              <a:t>атоммен</a:t>
            </a:r>
            <a:r>
              <a:rPr lang="ru-RU" sz="2000" b="1" dirty="0"/>
              <a:t> (А, В, Х, У) </a:t>
            </a:r>
            <a:r>
              <a:rPr lang="ru-RU" sz="2000" b="1" dirty="0" err="1"/>
              <a:t>байланысқан</a:t>
            </a:r>
            <a:r>
              <a:rPr lang="ru-RU" sz="2000" b="1" dirty="0"/>
              <a:t> </a:t>
            </a:r>
            <a:r>
              <a:rPr lang="ru-RU" sz="2000" b="1" dirty="0" err="1"/>
              <a:t>болса</a:t>
            </a:r>
            <a:r>
              <a:rPr lang="ru-RU" sz="2000" dirty="0"/>
              <a:t>, </a:t>
            </a:r>
            <a:r>
              <a:rPr lang="ru-RU" sz="2000" dirty="0" err="1"/>
              <a:t>онда</a:t>
            </a:r>
            <a:r>
              <a:rPr lang="ru-RU" sz="2000" dirty="0"/>
              <a:t> </a:t>
            </a:r>
            <a:r>
              <a:rPr lang="ru-RU" sz="2000" dirty="0" err="1"/>
              <a:t>соңғысын</a:t>
            </a:r>
            <a:r>
              <a:rPr lang="ru-RU" sz="2000" dirty="0"/>
              <a:t> </a:t>
            </a:r>
            <a:r>
              <a:rPr lang="ru-RU" sz="2000" dirty="0" err="1"/>
              <a:t>екі</a:t>
            </a:r>
            <a:r>
              <a:rPr lang="ru-RU" sz="2000" dirty="0"/>
              <a:t> </a:t>
            </a:r>
            <a:r>
              <a:rPr lang="ru-RU" sz="2000" dirty="0" err="1"/>
              <a:t>жолмен</a:t>
            </a:r>
            <a:r>
              <a:rPr lang="ru-RU" sz="2000" dirty="0"/>
              <a:t> </a:t>
            </a:r>
            <a:r>
              <a:rPr lang="ru-RU" sz="2000" dirty="0" err="1"/>
              <a:t>орналастыруға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жағдайда</a:t>
            </a:r>
            <a:r>
              <a:rPr lang="ru-RU" sz="2000" dirty="0"/>
              <a:t> </a:t>
            </a:r>
            <a:r>
              <a:rPr lang="ru-RU" sz="2000" b="1" dirty="0" err="1"/>
              <a:t>бір-біріне</a:t>
            </a:r>
            <a:r>
              <a:rPr lang="ru-RU" sz="2000" b="1" dirty="0"/>
              <a:t> </a:t>
            </a:r>
            <a:r>
              <a:rPr lang="ru-RU" sz="2000" b="1" dirty="0" err="1"/>
              <a:t>сәйкес</a:t>
            </a:r>
            <a:r>
              <a:rPr lang="ru-RU" sz="2000" b="1" dirty="0"/>
              <a:t> </a:t>
            </a:r>
            <a:r>
              <a:rPr lang="ru-RU" sz="2000" b="1" dirty="0" err="1"/>
              <a:t>келмейтін</a:t>
            </a:r>
            <a:r>
              <a:rPr lang="ru-RU" sz="2000" b="1" dirty="0"/>
              <a:t> </a:t>
            </a:r>
            <a:r>
              <a:rPr lang="ru-RU" sz="2000" b="1" dirty="0" err="1"/>
              <a:t>айна</a:t>
            </a:r>
            <a:r>
              <a:rPr lang="ru-RU" sz="2000" b="1" dirty="0"/>
              <a:t> </a:t>
            </a:r>
            <a:r>
              <a:rPr lang="ru-RU" sz="2000" b="1" dirty="0" err="1"/>
              <a:t>бейнесі</a:t>
            </a:r>
            <a:r>
              <a:rPr lang="ru-RU" sz="2000" b="1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табылатын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екі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құрылым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түзіледі</a:t>
            </a:r>
            <a:r>
              <a:rPr lang="ru-RU" sz="2000" b="1" dirty="0">
                <a:solidFill>
                  <a:srgbClr val="FF0000"/>
                </a:solidFill>
              </a:rPr>
              <a:t> (</a:t>
            </a:r>
            <a:r>
              <a:rPr lang="ru-RU" sz="2000" b="1" dirty="0" err="1">
                <a:solidFill>
                  <a:srgbClr val="FF0000"/>
                </a:solidFill>
              </a:rPr>
              <a:t>энантиомер</a:t>
            </a:r>
            <a:r>
              <a:rPr lang="ru-RU" sz="2000" b="1" dirty="0">
                <a:solidFill>
                  <a:srgbClr val="FF0000"/>
                </a:solidFill>
              </a:rPr>
              <a:t>). </a:t>
            </a:r>
            <a:r>
              <a:rPr lang="ru-RU" sz="2000" dirty="0" err="1"/>
              <a:t>Мұндай</a:t>
            </a:r>
            <a:r>
              <a:rPr lang="ru-RU" sz="2000" dirty="0"/>
              <a:t> </a:t>
            </a:r>
            <a:r>
              <a:rPr lang="ru-RU" sz="2000" dirty="0" err="1"/>
              <a:t>асимметриялық</a:t>
            </a:r>
            <a:r>
              <a:rPr lang="ru-RU" sz="2000" dirty="0"/>
              <a:t> </a:t>
            </a:r>
            <a:r>
              <a:rPr lang="ru-RU" sz="2000" dirty="0" err="1"/>
              <a:t>көміртегі</a:t>
            </a:r>
            <a:r>
              <a:rPr lang="ru-RU" sz="2000" dirty="0"/>
              <a:t> атомы </a:t>
            </a:r>
            <a:r>
              <a:rPr lang="ru-RU" sz="2000" b="1" dirty="0" err="1">
                <a:solidFill>
                  <a:srgbClr val="FF0000"/>
                </a:solidFill>
              </a:rPr>
              <a:t>хиральды</a:t>
            </a:r>
            <a:r>
              <a:rPr lang="ru-RU" sz="2000" b="1" dirty="0">
                <a:solidFill>
                  <a:srgbClr val="FF0000"/>
                </a:solidFill>
              </a:rPr>
              <a:t> атом </a:t>
            </a:r>
            <a:r>
              <a:rPr lang="ru-RU" sz="2000" b="1" dirty="0" err="1">
                <a:solidFill>
                  <a:srgbClr val="FF0000"/>
                </a:solidFill>
              </a:rPr>
              <a:t>немесе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хиральды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орталық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аталады</a:t>
            </a:r>
            <a:r>
              <a:rPr lang="ru-RU" sz="2000" dirty="0"/>
              <a:t>,</a:t>
            </a:r>
          </a:p>
          <a:p>
            <a:pPr indent="534988" algn="just"/>
            <a:r>
              <a:rPr lang="ru-RU" sz="2000" dirty="0"/>
              <a:t>б) </a:t>
            </a:r>
            <a:r>
              <a:rPr lang="ru-RU" sz="2000" dirty="0" err="1"/>
              <a:t>Көміртек</a:t>
            </a:r>
            <a:r>
              <a:rPr lang="ru-RU" sz="2000" dirty="0"/>
              <a:t> атомы тек </a:t>
            </a:r>
            <a:r>
              <a:rPr lang="ru-RU" sz="2000" b="1" dirty="0" err="1"/>
              <a:t>үш</a:t>
            </a:r>
            <a:r>
              <a:rPr lang="ru-RU" sz="2000" b="1" dirty="0"/>
              <a:t> </a:t>
            </a:r>
            <a:r>
              <a:rPr lang="ru-RU" sz="2000" b="1" dirty="0" err="1"/>
              <a:t>түрлі</a:t>
            </a:r>
            <a:r>
              <a:rPr lang="ru-RU" sz="2000" b="1" dirty="0"/>
              <a:t> </a:t>
            </a:r>
            <a:r>
              <a:rPr lang="ru-RU" sz="2000" b="1" dirty="0" err="1"/>
              <a:t>топпен</a:t>
            </a:r>
            <a:r>
              <a:rPr lang="ru-RU" sz="2000" b="1" dirty="0"/>
              <a:t> </a:t>
            </a:r>
            <a:r>
              <a:rPr lang="ru-RU" sz="2000" b="1" dirty="0" err="1"/>
              <a:t>немесе</a:t>
            </a:r>
            <a:r>
              <a:rPr lang="ru-RU" sz="2000" b="1" dirty="0"/>
              <a:t> </a:t>
            </a:r>
            <a:r>
              <a:rPr lang="ru-RU" sz="2000" b="1" dirty="0" err="1"/>
              <a:t>атоммен</a:t>
            </a:r>
            <a:r>
              <a:rPr lang="ru-RU" sz="2000" b="1" dirty="0"/>
              <a:t> </a:t>
            </a:r>
            <a:r>
              <a:rPr lang="ru-RU" sz="2000" b="1" dirty="0" err="1"/>
              <a:t>байланысқанда</a:t>
            </a:r>
            <a:r>
              <a:rPr lang="ru-RU" sz="2000" b="1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яғни</a:t>
            </a:r>
            <a:r>
              <a:rPr lang="ru-RU" sz="2000" dirty="0"/>
              <a:t>, </a:t>
            </a:r>
            <a:r>
              <a:rPr lang="ru-RU" sz="2000" b="1" dirty="0" err="1"/>
              <a:t>бір</a:t>
            </a:r>
            <a:r>
              <a:rPr lang="ru-RU" sz="2000" b="1" dirty="0"/>
              <a:t> </a:t>
            </a:r>
            <a:r>
              <a:rPr lang="ru-RU" sz="2000" b="1" dirty="0" err="1"/>
              <a:t>орынбасар</a:t>
            </a:r>
            <a:r>
              <a:rPr lang="ru-RU" sz="2000" b="1" dirty="0"/>
              <a:t> </a:t>
            </a:r>
            <a:r>
              <a:rPr lang="ru-RU" sz="2000" b="1" dirty="0" err="1"/>
              <a:t>екі</a:t>
            </a:r>
            <a:r>
              <a:rPr lang="ru-RU" sz="2000" b="1" dirty="0"/>
              <a:t> </a:t>
            </a:r>
            <a:r>
              <a:rPr lang="ru-RU" sz="2000" b="1" dirty="0" err="1"/>
              <a:t>рет</a:t>
            </a:r>
            <a:r>
              <a:rPr lang="ru-RU" sz="2000" b="1" dirty="0"/>
              <a:t> </a:t>
            </a:r>
            <a:r>
              <a:rPr lang="ru-RU" sz="2000" b="1" dirty="0" err="1"/>
              <a:t>кездеседі</a:t>
            </a:r>
            <a:r>
              <a:rPr lang="ru-RU" sz="2000" dirty="0"/>
              <a:t>), тек </a:t>
            </a:r>
            <a:r>
              <a:rPr lang="ru-RU" sz="2000" b="1" dirty="0" err="1">
                <a:solidFill>
                  <a:srgbClr val="FF0000"/>
                </a:solidFill>
              </a:rPr>
              <a:t>бір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кеңістіктік</a:t>
            </a:r>
            <a:r>
              <a:rPr lang="ru-RU" sz="2000" b="1" dirty="0">
                <a:solidFill>
                  <a:srgbClr val="FF0000"/>
                </a:solidFill>
              </a:rPr>
              <a:t> конфигурация </a:t>
            </a:r>
            <a:r>
              <a:rPr lang="ru-RU" sz="2000" dirty="0" err="1"/>
              <a:t>мүмкін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 </a:t>
            </a:r>
            <a:r>
              <a:rPr lang="ru-RU" sz="2000" dirty="0" err="1"/>
              <a:t>Мұндай</a:t>
            </a:r>
            <a:r>
              <a:rPr lang="ru-RU" sz="2000" dirty="0"/>
              <a:t> молекула </a:t>
            </a:r>
            <a:r>
              <a:rPr lang="ru-RU" sz="2000" b="1" dirty="0" err="1">
                <a:solidFill>
                  <a:srgbClr val="FF0000"/>
                </a:solidFill>
              </a:rPr>
              <a:t>симметриялы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немесе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ахираль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аталады</a:t>
            </a:r>
            <a:r>
              <a:rPr lang="ru-RU" sz="2000" dirty="0"/>
              <a:t>.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жағдайда</a:t>
            </a:r>
            <a:r>
              <a:rPr lang="ru-RU" sz="2000" dirty="0"/>
              <a:t> </a:t>
            </a:r>
            <a:r>
              <a:rPr lang="ru-RU" sz="2000" dirty="0" err="1"/>
              <a:t>молекуланы</a:t>
            </a:r>
            <a:r>
              <a:rPr lang="ru-RU" sz="2000" dirty="0"/>
              <a:t>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айнадағы</a:t>
            </a:r>
            <a:r>
              <a:rPr lang="ru-RU" sz="2000" dirty="0"/>
              <a:t> </a:t>
            </a:r>
            <a:r>
              <a:rPr lang="ru-RU" sz="2000" dirty="0" err="1"/>
              <a:t>кескінімен</a:t>
            </a:r>
            <a:r>
              <a:rPr lang="ru-RU" sz="2000" dirty="0"/>
              <a:t> </a:t>
            </a:r>
            <a:r>
              <a:rPr lang="ru-RU" sz="2000" dirty="0" err="1"/>
              <a:t>теңестіруге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: </a:t>
            </a:r>
            <a:r>
              <a:rPr lang="ru-RU" sz="2000" dirty="0" err="1"/>
              <a:t>айна</a:t>
            </a:r>
            <a:r>
              <a:rPr lang="ru-RU" sz="2000" dirty="0"/>
              <a:t> </a:t>
            </a:r>
            <a:r>
              <a:rPr lang="ru-RU" sz="2000" dirty="0" err="1"/>
              <a:t>алдында</a:t>
            </a:r>
            <a:r>
              <a:rPr lang="ru-RU" sz="2000" dirty="0"/>
              <a:t> (</a:t>
            </a:r>
            <a:r>
              <a:rPr lang="ru-RU" sz="2000" dirty="0" err="1"/>
              <a:t>сол</a:t>
            </a:r>
            <a:r>
              <a:rPr lang="ru-RU" sz="2000" dirty="0"/>
              <a:t> </a:t>
            </a:r>
            <a:r>
              <a:rPr lang="ru-RU" sz="2000" dirty="0" err="1"/>
              <a:t>жақта</a:t>
            </a:r>
            <a:r>
              <a:rPr lang="ru-RU" sz="2000" dirty="0"/>
              <a:t>) </a:t>
            </a:r>
            <a:r>
              <a:rPr lang="ru-RU" sz="2000" dirty="0" err="1"/>
              <a:t>көрсетілген</a:t>
            </a:r>
            <a:r>
              <a:rPr lang="ru-RU" sz="2000" dirty="0"/>
              <a:t> </a:t>
            </a:r>
            <a:r>
              <a:rPr lang="ru-RU" sz="2000" dirty="0" err="1"/>
              <a:t>молекуланы</a:t>
            </a:r>
            <a:r>
              <a:rPr lang="ru-RU" sz="2000" dirty="0"/>
              <a:t> </a:t>
            </a:r>
            <a:r>
              <a:rPr lang="ru-RU" sz="2000" dirty="0" err="1"/>
              <a:t>сағат</a:t>
            </a:r>
            <a:r>
              <a:rPr lang="ru-RU" sz="2000" dirty="0"/>
              <a:t> </a:t>
            </a:r>
            <a:r>
              <a:rPr lang="ru-RU" sz="2000" dirty="0" err="1"/>
              <a:t>тіліне</a:t>
            </a:r>
            <a:r>
              <a:rPr lang="ru-RU" sz="2000" dirty="0"/>
              <a:t> </a:t>
            </a:r>
            <a:r>
              <a:rPr lang="ru-RU" sz="2000" dirty="0" err="1"/>
              <a:t>қарсы</a:t>
            </a:r>
            <a:r>
              <a:rPr lang="ru-RU" sz="2000" dirty="0"/>
              <a:t> </a:t>
            </a:r>
            <a:r>
              <a:rPr lang="ru-RU" sz="2000" dirty="0" err="1"/>
              <a:t>бұру</a:t>
            </a:r>
            <a:r>
              <a:rPr lang="ru-RU" sz="2000" dirty="0"/>
              <a:t> </a:t>
            </a:r>
            <a:r>
              <a:rPr lang="ru-RU" sz="2000" dirty="0" err="1"/>
              <a:t>керек</a:t>
            </a:r>
            <a:r>
              <a:rPr lang="ru-RU" sz="2000" dirty="0"/>
              <a:t> (</a:t>
            </a:r>
            <a:r>
              <a:rPr lang="ru-RU" sz="2000" dirty="0" err="1"/>
              <a:t>айналу</a:t>
            </a:r>
            <a:r>
              <a:rPr lang="ru-RU" sz="2000" dirty="0"/>
              <a:t> </a:t>
            </a:r>
            <a:r>
              <a:rPr lang="ru-RU" sz="2000" dirty="0" err="1"/>
              <a:t>осі</a:t>
            </a:r>
            <a:r>
              <a:rPr lang="ru-RU" sz="2000" dirty="0"/>
              <a:t> </a:t>
            </a:r>
            <a:r>
              <a:rPr lang="ru-RU" sz="2000" dirty="0" err="1"/>
              <a:t>жоғарыдан</a:t>
            </a:r>
            <a:r>
              <a:rPr lang="ru-RU" sz="2000" dirty="0"/>
              <a:t> </a:t>
            </a:r>
            <a:r>
              <a:rPr lang="ru-RU" sz="2000" dirty="0" err="1"/>
              <a:t>төменге</a:t>
            </a:r>
            <a:r>
              <a:rPr lang="ru-RU" sz="2000" dirty="0"/>
              <a:t> </a:t>
            </a:r>
            <a:r>
              <a:rPr lang="ru-RU" sz="2000" dirty="0" err="1"/>
              <a:t>қарай</a:t>
            </a:r>
            <a:r>
              <a:rPr lang="ru-RU" sz="2000" dirty="0"/>
              <a:t> А-дан С-</a:t>
            </a:r>
            <a:r>
              <a:rPr lang="ru-RU" sz="2000" dirty="0" err="1"/>
              <a:t>ға</a:t>
            </a:r>
            <a:r>
              <a:rPr lang="ru-RU" sz="2000" dirty="0"/>
              <a:t> </a:t>
            </a:r>
            <a:r>
              <a:rPr lang="ru-RU" sz="2000" dirty="0" err="1"/>
              <a:t>дейін</a:t>
            </a:r>
            <a:r>
              <a:rPr lang="ru-RU" sz="2000" dirty="0"/>
              <a:t> </a:t>
            </a:r>
            <a:r>
              <a:rPr lang="ru-RU" sz="2000" dirty="0" err="1"/>
              <a:t>өтеді</a:t>
            </a:r>
            <a:r>
              <a:rPr lang="ru-RU" sz="2000" dirty="0"/>
              <a:t>)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ол</a:t>
            </a:r>
            <a:r>
              <a:rPr lang="ru-RU" sz="2000" dirty="0"/>
              <a:t> </a:t>
            </a:r>
            <a:r>
              <a:rPr lang="ru-RU" sz="2000" dirty="0" err="1"/>
              <a:t>айнадағы</a:t>
            </a:r>
            <a:r>
              <a:rPr lang="ru-RU" sz="2000" dirty="0"/>
              <a:t> </a:t>
            </a:r>
            <a:r>
              <a:rPr lang="ru-RU" sz="2000" dirty="0" err="1"/>
              <a:t>молекуламен</a:t>
            </a:r>
            <a:r>
              <a:rPr lang="ru-RU" sz="2000" dirty="0"/>
              <a:t> </a:t>
            </a:r>
            <a:r>
              <a:rPr lang="ru-RU" sz="2000" dirty="0" err="1"/>
              <a:t>сәйкестендіріледі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3264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85" y="385927"/>
            <a:ext cx="5762445" cy="32928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765" y="3894413"/>
            <a:ext cx="113264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dirty="0" err="1"/>
              <a:t>Егер</a:t>
            </a:r>
            <a:r>
              <a:rPr lang="ru-RU" sz="2400" dirty="0"/>
              <a:t> </a:t>
            </a:r>
            <a:r>
              <a:rPr lang="ru-RU" sz="2400" dirty="0" err="1"/>
              <a:t>үш</a:t>
            </a:r>
            <a:r>
              <a:rPr lang="ru-RU" sz="2400" dirty="0"/>
              <a:t> </a:t>
            </a:r>
            <a:r>
              <a:rPr lang="ru-RU" sz="2400" dirty="0" err="1"/>
              <a:t>топтың</a:t>
            </a:r>
            <a:r>
              <a:rPr lang="ru-RU" sz="2400" dirty="0"/>
              <a:t> </a:t>
            </a:r>
            <a:r>
              <a:rPr lang="ru-RU" sz="2400" dirty="0" err="1"/>
              <a:t>басымдығы</a:t>
            </a:r>
            <a:r>
              <a:rPr lang="ru-RU" sz="2400" dirty="0"/>
              <a:t> (1-ден 3-ке </a:t>
            </a:r>
            <a:r>
              <a:rPr lang="ru-RU" sz="2400" dirty="0" err="1"/>
              <a:t>дейін</a:t>
            </a:r>
            <a:r>
              <a:rPr lang="ru-RU" sz="2400" dirty="0"/>
              <a:t>) </a:t>
            </a:r>
            <a:r>
              <a:rPr lang="ru-RU" sz="2400" dirty="0" err="1"/>
              <a:t>сағат</a:t>
            </a:r>
            <a:r>
              <a:rPr lang="ru-RU" sz="2400" dirty="0"/>
              <a:t> </a:t>
            </a:r>
            <a:r>
              <a:rPr lang="ru-RU" sz="2400" dirty="0" err="1"/>
              <a:t>тілімен</a:t>
            </a:r>
            <a:r>
              <a:rPr lang="ru-RU" sz="2400" dirty="0"/>
              <a:t> </a:t>
            </a:r>
            <a:r>
              <a:rPr lang="ru-RU" sz="2400" dirty="0" err="1"/>
              <a:t>төмендесе</a:t>
            </a:r>
            <a:r>
              <a:rPr lang="ru-RU" sz="2400" dirty="0"/>
              <a:t>, </a:t>
            </a:r>
            <a:r>
              <a:rPr lang="ru-RU" sz="2400" dirty="0" err="1"/>
              <a:t>онда</a:t>
            </a:r>
            <a:r>
              <a:rPr lang="ru-RU" sz="2400" dirty="0"/>
              <a:t> </a:t>
            </a:r>
            <a:r>
              <a:rPr lang="ru-RU" sz="2400" dirty="0" err="1"/>
              <a:t>атомның</a:t>
            </a:r>
            <a:r>
              <a:rPr lang="ru-RU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R-</a:t>
            </a:r>
            <a:r>
              <a:rPr lang="ru-RU" sz="2400" b="1" dirty="0" err="1">
                <a:solidFill>
                  <a:srgbClr val="FF0000"/>
                </a:solidFill>
              </a:rPr>
              <a:t>конфигурациясы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 (лат. </a:t>
            </a:r>
            <a:r>
              <a:rPr lang="en-US" sz="2400" dirty="0"/>
              <a:t>rectus – </a:t>
            </a:r>
            <a:r>
              <a:rPr lang="ru-RU" sz="2400" dirty="0" err="1"/>
              <a:t>оң</a:t>
            </a:r>
            <a:r>
              <a:rPr lang="ru-RU" sz="2400" dirty="0"/>
              <a:t> </a:t>
            </a:r>
            <a:r>
              <a:rPr lang="ru-RU" sz="2400" dirty="0" err="1"/>
              <a:t>жақ</a:t>
            </a:r>
            <a:r>
              <a:rPr lang="ru-RU" sz="2400" dirty="0"/>
              <a:t>); </a:t>
            </a:r>
          </a:p>
          <a:p>
            <a:pPr indent="534988" algn="just"/>
            <a:r>
              <a:rPr lang="ru-RU" sz="2400" dirty="0" err="1"/>
              <a:t>егер</a:t>
            </a:r>
            <a:r>
              <a:rPr lang="ru-RU" sz="2400" dirty="0"/>
              <a:t> </a:t>
            </a:r>
            <a:r>
              <a:rPr lang="ru-RU" sz="2400" dirty="0" err="1"/>
              <a:t>үш</a:t>
            </a:r>
            <a:r>
              <a:rPr lang="ru-RU" sz="2400" dirty="0"/>
              <a:t> </a:t>
            </a:r>
            <a:r>
              <a:rPr lang="ru-RU" sz="2400" dirty="0" err="1"/>
              <a:t>топтың</a:t>
            </a:r>
            <a:r>
              <a:rPr lang="ru-RU" sz="2400" dirty="0"/>
              <a:t> </a:t>
            </a:r>
            <a:r>
              <a:rPr lang="ru-RU" sz="2400" dirty="0" err="1"/>
              <a:t>басымдығы</a:t>
            </a:r>
            <a:r>
              <a:rPr lang="ru-RU" sz="2400" dirty="0"/>
              <a:t> </a:t>
            </a:r>
            <a:r>
              <a:rPr lang="ru-RU" sz="2400" dirty="0" err="1"/>
              <a:t>сағат</a:t>
            </a:r>
            <a:r>
              <a:rPr lang="ru-RU" sz="2400" dirty="0"/>
              <a:t> </a:t>
            </a:r>
            <a:r>
              <a:rPr lang="ru-RU" sz="2400" dirty="0" err="1"/>
              <a:t>тіліне</a:t>
            </a:r>
            <a:r>
              <a:rPr lang="ru-RU" sz="2400" dirty="0"/>
              <a:t> </a:t>
            </a:r>
            <a:r>
              <a:rPr lang="ru-RU" sz="2400" dirty="0" err="1"/>
              <a:t>қарсы</a:t>
            </a:r>
            <a:r>
              <a:rPr lang="ru-RU" sz="2400" dirty="0"/>
              <a:t> </a:t>
            </a:r>
            <a:r>
              <a:rPr lang="ru-RU" sz="2400" dirty="0" err="1"/>
              <a:t>төмендесе</a:t>
            </a:r>
            <a:r>
              <a:rPr lang="ru-RU" sz="2400" dirty="0"/>
              <a:t>, </a:t>
            </a:r>
            <a:r>
              <a:rPr lang="ru-RU" sz="2400" dirty="0" err="1"/>
              <a:t>онда</a:t>
            </a:r>
            <a:r>
              <a:rPr lang="ru-RU" sz="2400" dirty="0"/>
              <a:t> </a:t>
            </a:r>
            <a:r>
              <a:rPr lang="ru-RU" sz="2400" dirty="0" err="1"/>
              <a:t>біз</a:t>
            </a:r>
            <a:r>
              <a:rPr lang="ru-RU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S-</a:t>
            </a:r>
            <a:r>
              <a:rPr lang="ru-RU" sz="2400" b="1" dirty="0" err="1">
                <a:solidFill>
                  <a:srgbClr val="FF0000"/>
                </a:solidFill>
              </a:rPr>
              <a:t>конфигурациясымен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айналысамыз</a:t>
            </a:r>
            <a:r>
              <a:rPr lang="ru-RU" sz="2400" dirty="0"/>
              <a:t> (</a:t>
            </a:r>
            <a:r>
              <a:rPr lang="ru-RU" sz="2400" dirty="0" err="1"/>
              <a:t>латын</a:t>
            </a:r>
            <a:r>
              <a:rPr lang="ru-RU" sz="2400" dirty="0"/>
              <a:t> </a:t>
            </a:r>
            <a:r>
              <a:rPr lang="ru-RU" sz="2400" dirty="0" err="1"/>
              <a:t>тілінен</a:t>
            </a:r>
            <a:r>
              <a:rPr lang="ru-RU" sz="2400" dirty="0"/>
              <a:t> </a:t>
            </a:r>
            <a:r>
              <a:rPr lang="en-US" sz="2400" dirty="0"/>
              <a:t>sinister - </a:t>
            </a:r>
            <a:r>
              <a:rPr lang="ru-RU" sz="2400" dirty="0" err="1"/>
              <a:t>сол</a:t>
            </a:r>
            <a:r>
              <a:rPr lang="ru-RU" sz="2400" dirty="0"/>
              <a:t>). </a:t>
            </a:r>
          </a:p>
          <a:p>
            <a:pPr indent="534988" algn="just"/>
            <a:r>
              <a:rPr lang="ru-RU" sz="2400" dirty="0" err="1"/>
              <a:t>Осылайша</a:t>
            </a:r>
            <a:r>
              <a:rPr lang="ru-RU" sz="2400" dirty="0"/>
              <a:t>, </a:t>
            </a:r>
            <a:r>
              <a:rPr lang="ru-RU" sz="2400" dirty="0" err="1"/>
              <a:t>әрбір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хираль</a:t>
            </a:r>
            <a:r>
              <a:rPr lang="ru-RU" sz="2400" b="1" dirty="0">
                <a:solidFill>
                  <a:srgbClr val="FF0000"/>
                </a:solidFill>
              </a:rPr>
              <a:t> атомы </a:t>
            </a:r>
            <a:r>
              <a:rPr lang="en-US" sz="2400" b="1" dirty="0"/>
              <a:t>R </a:t>
            </a:r>
            <a:r>
              <a:rPr lang="ru-RU" sz="2400" b="1" dirty="0" err="1"/>
              <a:t>немесе</a:t>
            </a:r>
            <a:r>
              <a:rPr lang="ru-RU" sz="2400" b="1" dirty="0"/>
              <a:t> </a:t>
            </a:r>
            <a:r>
              <a:rPr lang="en-US" sz="2400" b="1" dirty="0"/>
              <a:t>S </a:t>
            </a:r>
            <a:r>
              <a:rPr lang="ru-RU" sz="2400" dirty="0" err="1"/>
              <a:t>ретінде</a:t>
            </a:r>
            <a:r>
              <a:rPr lang="ru-RU" sz="2400" dirty="0"/>
              <a:t> </a:t>
            </a:r>
            <a:r>
              <a:rPr lang="ru-RU" sz="2400" dirty="0" err="1"/>
              <a:t>белгіленеді</a:t>
            </a:r>
            <a:r>
              <a:rPr lang="ru-RU" sz="2400" dirty="0"/>
              <a:t>. </a:t>
            </a:r>
            <a:r>
              <a:rPr lang="ru-RU" sz="2400" dirty="0" err="1"/>
              <a:t>Заттың</a:t>
            </a:r>
            <a:r>
              <a:rPr lang="ru-RU" sz="2400" dirty="0"/>
              <a:t> </a:t>
            </a:r>
            <a:r>
              <a:rPr lang="ru-RU" sz="2400" dirty="0" err="1"/>
              <a:t>формуласын</a:t>
            </a:r>
            <a:r>
              <a:rPr lang="ru-RU" sz="2400" dirty="0"/>
              <a:t> </a:t>
            </a:r>
            <a:r>
              <a:rPr lang="ru-RU" sz="2400" dirty="0" err="1"/>
              <a:t>жазғанда</a:t>
            </a:r>
            <a:r>
              <a:rPr lang="ru-RU" sz="2400" dirty="0"/>
              <a:t>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белгілеулерді</a:t>
            </a:r>
            <a:r>
              <a:rPr lang="ru-RU" sz="2400" dirty="0"/>
              <a:t> </a:t>
            </a:r>
            <a:r>
              <a:rPr lang="ru-RU" sz="2400" dirty="0" err="1"/>
              <a:t>көрсету</a:t>
            </a:r>
            <a:r>
              <a:rPr lang="ru-RU" sz="2400" dirty="0"/>
              <a:t> </a:t>
            </a:r>
            <a:r>
              <a:rPr lang="ru-RU" sz="2400" dirty="0" err="1"/>
              <a:t>керек</a:t>
            </a:r>
            <a:r>
              <a:rPr lang="ru-RU" sz="2400" dirty="0"/>
              <a:t>, </a:t>
            </a:r>
            <a:r>
              <a:rPr lang="ru-RU" sz="2400" dirty="0" err="1"/>
              <a:t>содан</a:t>
            </a:r>
            <a:r>
              <a:rPr lang="ru-RU" sz="2400" dirty="0"/>
              <a:t> </a:t>
            </a:r>
            <a:r>
              <a:rPr lang="ru-RU" sz="2400" dirty="0" err="1"/>
              <a:t>кейін</a:t>
            </a:r>
            <a:r>
              <a:rPr lang="ru-RU" sz="2400" dirty="0"/>
              <a:t> </a:t>
            </a:r>
            <a:r>
              <a:rPr lang="ru-RU" sz="2400" dirty="0" err="1"/>
              <a:t>әрбір</a:t>
            </a:r>
            <a:r>
              <a:rPr lang="ru-RU" sz="2400" dirty="0"/>
              <a:t> </a:t>
            </a:r>
            <a:r>
              <a:rPr lang="ru-RU" sz="2400" dirty="0" err="1"/>
              <a:t>хиральды</a:t>
            </a:r>
            <a:r>
              <a:rPr lang="ru-RU" sz="2400" dirty="0"/>
              <a:t> </a:t>
            </a:r>
            <a:r>
              <a:rPr lang="ru-RU" sz="2400" dirty="0" err="1"/>
              <a:t>орталықтың</a:t>
            </a:r>
            <a:r>
              <a:rPr lang="ru-RU" sz="2400" dirty="0"/>
              <a:t> </a:t>
            </a:r>
            <a:r>
              <a:rPr lang="ru-RU" sz="2400" dirty="0" err="1"/>
              <a:t>стереохимиясы</a:t>
            </a:r>
            <a:r>
              <a:rPr lang="ru-RU" sz="2400" dirty="0"/>
              <a:t> </a:t>
            </a:r>
            <a:r>
              <a:rPr lang="ru-RU" sz="2400" dirty="0" err="1"/>
              <a:t>анық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223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562" y="163794"/>
            <a:ext cx="1115395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500" dirty="0" err="1"/>
              <a:t>Молекуланың</a:t>
            </a:r>
            <a:r>
              <a:rPr lang="ru-RU" sz="2500" dirty="0"/>
              <a:t> </a:t>
            </a:r>
            <a:r>
              <a:rPr lang="ru-RU" sz="2500" b="1" dirty="0" err="1"/>
              <a:t>конфигурациясы</a:t>
            </a:r>
            <a:r>
              <a:rPr lang="ru-RU" sz="2500" b="1" dirty="0"/>
              <a:t> мен </a:t>
            </a:r>
            <a:r>
              <a:rPr lang="ru-RU" sz="2500" b="1" dirty="0" err="1"/>
              <a:t>конформациясын</a:t>
            </a:r>
            <a:r>
              <a:rPr lang="ru-RU" sz="2500" b="1" dirty="0"/>
              <a:t> </a:t>
            </a:r>
            <a:r>
              <a:rPr lang="ru-RU" sz="2500" dirty="0" err="1"/>
              <a:t>ажырата</a:t>
            </a:r>
            <a:r>
              <a:rPr lang="ru-RU" sz="2500" dirty="0"/>
              <a:t> </a:t>
            </a:r>
            <a:r>
              <a:rPr lang="ru-RU" sz="2500" dirty="0" err="1"/>
              <a:t>білу</a:t>
            </a:r>
            <a:r>
              <a:rPr lang="ru-RU" sz="2500" dirty="0"/>
              <a:t> </a:t>
            </a:r>
            <a:r>
              <a:rPr lang="ru-RU" sz="2500" dirty="0" err="1"/>
              <a:t>керек</a:t>
            </a:r>
            <a:r>
              <a:rPr lang="ru-RU" sz="2500" dirty="0"/>
              <a:t> – </a:t>
            </a:r>
            <a:r>
              <a:rPr lang="ru-RU" sz="2500" b="1" dirty="0" err="1"/>
              <a:t>ешбір</a:t>
            </a:r>
            <a:r>
              <a:rPr lang="ru-RU" sz="2500" b="1" dirty="0"/>
              <a:t> </a:t>
            </a:r>
            <a:r>
              <a:rPr lang="ru-RU" sz="2500" b="1" dirty="0" err="1"/>
              <a:t>байланыстарды</a:t>
            </a:r>
            <a:r>
              <a:rPr lang="ru-RU" sz="2500" b="1" dirty="0"/>
              <a:t> </a:t>
            </a:r>
            <a:r>
              <a:rPr lang="ru-RU" sz="2500" b="1" dirty="0" err="1"/>
              <a:t>үзбей</a:t>
            </a:r>
            <a:r>
              <a:rPr lang="ru-RU" sz="2500" b="1" dirty="0"/>
              <a:t> </a:t>
            </a:r>
            <a:r>
              <a:rPr lang="ru-RU" sz="2500" b="1" dirty="0">
                <a:solidFill>
                  <a:srgbClr val="FF0000"/>
                </a:solidFill>
              </a:rPr>
              <a:t>дара </a:t>
            </a:r>
            <a:r>
              <a:rPr lang="ru-RU" sz="2500" b="1" dirty="0" err="1">
                <a:solidFill>
                  <a:srgbClr val="FF0000"/>
                </a:solidFill>
              </a:rPr>
              <a:t>байланыстардың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айналасында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еркін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айналу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нәтижесінде</a:t>
            </a:r>
            <a:r>
              <a:rPr lang="ru-RU" sz="2500" dirty="0"/>
              <a:t> </a:t>
            </a:r>
            <a:r>
              <a:rPr lang="ru-RU" sz="2500" b="1" dirty="0" err="1"/>
              <a:t>орынбасарлар</a:t>
            </a:r>
            <a:r>
              <a:rPr lang="ru-RU" sz="2500" b="1" dirty="0"/>
              <a:t> </a:t>
            </a:r>
            <a:r>
              <a:rPr lang="ru-RU" sz="2500" b="1" dirty="0" err="1"/>
              <a:t>кеңістігіндегі</a:t>
            </a:r>
            <a:r>
              <a:rPr lang="ru-RU" sz="2500" b="1" dirty="0"/>
              <a:t> </a:t>
            </a:r>
            <a:r>
              <a:rPr lang="ru-RU" sz="2500" b="1" dirty="0" err="1"/>
              <a:t>орны</a:t>
            </a:r>
            <a:r>
              <a:rPr lang="ru-RU" sz="2500" dirty="0"/>
              <a:t>.</a:t>
            </a:r>
          </a:p>
          <a:p>
            <a:pPr indent="534988" algn="just"/>
            <a:r>
              <a:rPr lang="ru-RU" sz="2500" dirty="0" err="1"/>
              <a:t>Мысалы</a:t>
            </a:r>
            <a:r>
              <a:rPr lang="ru-RU" sz="2500" dirty="0"/>
              <a:t>, </a:t>
            </a:r>
            <a:r>
              <a:rPr lang="ru-RU" sz="2500" b="1" dirty="0" err="1"/>
              <a:t>этанның</a:t>
            </a:r>
            <a:r>
              <a:rPr lang="ru-RU" sz="2500" b="1" dirty="0"/>
              <a:t> </a:t>
            </a:r>
            <a:r>
              <a:rPr lang="ru-RU" sz="2500" b="1" dirty="0" err="1"/>
              <a:t>қарапайым</a:t>
            </a:r>
            <a:r>
              <a:rPr lang="ru-RU" sz="2500" b="1" dirty="0"/>
              <a:t> </a:t>
            </a:r>
            <a:r>
              <a:rPr lang="ru-RU" sz="2500" b="1" dirty="0" err="1"/>
              <a:t>көмірсутек</a:t>
            </a:r>
            <a:r>
              <a:rPr lang="ru-RU" sz="2500" b="1" dirty="0"/>
              <a:t> </a:t>
            </a:r>
            <a:r>
              <a:rPr lang="ru-RU" sz="2500" b="1" dirty="0" err="1"/>
              <a:t>молекуласында</a:t>
            </a:r>
            <a:r>
              <a:rPr lang="ru-RU" sz="2500" dirty="0"/>
              <a:t>, </a:t>
            </a:r>
            <a:r>
              <a:rPr lang="ru-RU" sz="2500" b="1" dirty="0" err="1">
                <a:solidFill>
                  <a:srgbClr val="FF0000"/>
                </a:solidFill>
              </a:rPr>
              <a:t>көміртегі-көміртек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байланысына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қатысты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еркін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дерлік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айналу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мүмкін</a:t>
            </a:r>
            <a:r>
              <a:rPr lang="ru-RU" sz="2500" b="1" dirty="0">
                <a:solidFill>
                  <a:srgbClr val="FF0000"/>
                </a:solidFill>
              </a:rPr>
              <a:t>.</a:t>
            </a:r>
            <a:r>
              <a:rPr lang="ru-RU" sz="2500" dirty="0"/>
              <a:t> </a:t>
            </a:r>
          </a:p>
          <a:p>
            <a:pPr indent="534988" algn="just"/>
            <a:r>
              <a:rPr lang="ru-RU" sz="2500" dirty="0" err="1"/>
              <a:t>Нәтижесінде</a:t>
            </a:r>
            <a:r>
              <a:rPr lang="ru-RU" sz="2500" dirty="0"/>
              <a:t> </a:t>
            </a:r>
            <a:r>
              <a:rPr lang="ru-RU" sz="2500" dirty="0" err="1"/>
              <a:t>айналу</a:t>
            </a:r>
            <a:r>
              <a:rPr lang="ru-RU" sz="2500" dirty="0"/>
              <a:t> </a:t>
            </a:r>
            <a:r>
              <a:rPr lang="ru-RU" sz="2500" dirty="0" err="1"/>
              <a:t>бұрышына</a:t>
            </a:r>
            <a:r>
              <a:rPr lang="ru-RU" sz="2500" dirty="0"/>
              <a:t> </a:t>
            </a:r>
            <a:r>
              <a:rPr lang="ru-RU" sz="2500" dirty="0" err="1"/>
              <a:t>байланысты</a:t>
            </a:r>
            <a:r>
              <a:rPr lang="ru-RU" sz="2500" dirty="0"/>
              <a:t> этан </a:t>
            </a:r>
            <a:r>
              <a:rPr lang="ru-RU" sz="2500" dirty="0" err="1"/>
              <a:t>молекуласының</a:t>
            </a:r>
            <a:r>
              <a:rPr lang="ru-RU" sz="2500" dirty="0"/>
              <a:t> </a:t>
            </a:r>
            <a:r>
              <a:rPr lang="ru-RU" sz="2500" dirty="0" err="1"/>
              <a:t>бір-біріне</a:t>
            </a:r>
            <a:r>
              <a:rPr lang="ru-RU" sz="2500" dirty="0"/>
              <a:t> </a:t>
            </a:r>
            <a:r>
              <a:rPr lang="ru-RU" sz="2500" dirty="0" err="1"/>
              <a:t>өтетін</a:t>
            </a:r>
            <a:r>
              <a:rPr lang="ru-RU" sz="2500" dirty="0"/>
              <a:t> </a:t>
            </a:r>
            <a:r>
              <a:rPr lang="ru-RU" sz="2500" b="1" dirty="0" err="1"/>
              <a:t>бірнеше</a:t>
            </a:r>
            <a:r>
              <a:rPr lang="ru-RU" sz="2500" b="1" dirty="0"/>
              <a:t> </a:t>
            </a:r>
            <a:r>
              <a:rPr lang="ru-RU" sz="2500" b="1" dirty="0" err="1"/>
              <a:t>конформациясының</a:t>
            </a:r>
            <a:r>
              <a:rPr lang="ru-RU" sz="2500" b="1" dirty="0"/>
              <a:t> </a:t>
            </a:r>
            <a:r>
              <a:rPr lang="ru-RU" sz="2500" b="1" dirty="0" err="1"/>
              <a:t>болуы</a:t>
            </a:r>
            <a:r>
              <a:rPr lang="ru-RU" sz="2500" b="1" dirty="0"/>
              <a:t> </a:t>
            </a:r>
            <a:r>
              <a:rPr lang="ru-RU" sz="2500" b="1" dirty="0" err="1"/>
              <a:t>мүмкін</a:t>
            </a:r>
            <a:r>
              <a:rPr lang="ru-RU" sz="2500" b="1" dirty="0"/>
              <a:t> </a:t>
            </a:r>
            <a:r>
              <a:rPr lang="ru-RU" sz="2500" dirty="0"/>
              <a:t>(1-21-сурет).</a:t>
            </a:r>
          </a:p>
          <a:p>
            <a:pPr indent="534988" algn="just"/>
            <a:r>
              <a:rPr lang="ru-RU" sz="2500" b="1" dirty="0" err="1">
                <a:solidFill>
                  <a:srgbClr val="FF0000"/>
                </a:solidFill>
              </a:rPr>
              <a:t>Екі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конформация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dirty="0" err="1"/>
              <a:t>ерекше</a:t>
            </a:r>
            <a:r>
              <a:rPr lang="ru-RU" sz="2500" dirty="0"/>
              <a:t> </a:t>
            </a:r>
            <a:r>
              <a:rPr lang="ru-RU" sz="2500" dirty="0" err="1"/>
              <a:t>қызығушылық</a:t>
            </a:r>
            <a:r>
              <a:rPr lang="ru-RU" sz="2500" dirty="0"/>
              <a:t> </a:t>
            </a:r>
            <a:r>
              <a:rPr lang="ru-RU" sz="2500" dirty="0" err="1"/>
              <a:t>тудырады</a:t>
            </a:r>
            <a:r>
              <a:rPr lang="ru-RU" sz="2500" dirty="0"/>
              <a:t>: </a:t>
            </a:r>
            <a:r>
              <a:rPr lang="ru-RU" sz="2500" b="1" dirty="0" err="1">
                <a:solidFill>
                  <a:srgbClr val="FF0000"/>
                </a:solidFill>
              </a:rPr>
              <a:t>тежелген</a:t>
            </a:r>
            <a:r>
              <a:rPr lang="ru-RU" sz="2500" dirty="0"/>
              <a:t>, </a:t>
            </a:r>
            <a:r>
              <a:rPr lang="ru-RU" sz="2500" b="1" dirty="0" err="1">
                <a:solidFill>
                  <a:srgbClr val="FF0000"/>
                </a:solidFill>
              </a:rPr>
              <a:t>ең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тұрақты</a:t>
            </a:r>
            <a:r>
              <a:rPr lang="ru-RU" sz="2500" dirty="0"/>
              <a:t>, </a:t>
            </a:r>
            <a:r>
              <a:rPr lang="ru-RU" sz="2500" dirty="0" err="1"/>
              <a:t>сондықтан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басым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dirty="0" err="1"/>
              <a:t>және</a:t>
            </a:r>
            <a:r>
              <a:rPr lang="ru-RU" sz="2500" dirty="0"/>
              <a:t> </a:t>
            </a:r>
            <a:r>
              <a:rPr lang="ru-RU" sz="2500" b="1" dirty="0" err="1"/>
              <a:t>көмескіленген</a:t>
            </a:r>
            <a:r>
              <a:rPr lang="ru-RU" sz="2500" b="1" dirty="0"/>
              <a:t> (</a:t>
            </a:r>
            <a:r>
              <a:rPr lang="ru-RU" sz="2500" b="1" dirty="0" err="1"/>
              <a:t>тұтылған</a:t>
            </a:r>
            <a:r>
              <a:rPr lang="ru-RU" sz="2500" b="1" dirty="0"/>
              <a:t>), </a:t>
            </a:r>
            <a:r>
              <a:rPr lang="ru-RU" sz="2500" b="1" dirty="0" err="1"/>
              <a:t>ең</a:t>
            </a:r>
            <a:r>
              <a:rPr lang="ru-RU" sz="2500" b="1" dirty="0"/>
              <a:t> аз </a:t>
            </a:r>
            <a:r>
              <a:rPr lang="ru-RU" sz="2500" b="1" dirty="0" err="1"/>
              <a:t>тұрақты</a:t>
            </a:r>
            <a:r>
              <a:rPr lang="ru-RU" sz="2500" dirty="0"/>
              <a:t>.</a:t>
            </a:r>
          </a:p>
          <a:p>
            <a:pPr indent="534988" algn="just"/>
            <a:r>
              <a:rPr lang="ru-RU" sz="2500" dirty="0" err="1"/>
              <a:t>Бұл</a:t>
            </a:r>
            <a:r>
              <a:rPr lang="ru-RU" sz="2500" dirty="0"/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конформациялардың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біреуінде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затты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бөліп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алу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мүмкін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емес</a:t>
            </a:r>
            <a:r>
              <a:rPr lang="ru-RU" sz="2500" dirty="0"/>
              <a:t>, </a:t>
            </a:r>
            <a:r>
              <a:rPr lang="ru-RU" sz="2500" dirty="0" err="1"/>
              <a:t>өйткені</a:t>
            </a:r>
            <a:r>
              <a:rPr lang="ru-RU" sz="2500" dirty="0"/>
              <a:t> </a:t>
            </a:r>
            <a:r>
              <a:rPr lang="ru-RU" sz="2500" b="1" dirty="0" err="1"/>
              <a:t>бір</a:t>
            </a:r>
            <a:r>
              <a:rPr lang="ru-RU" sz="2500" b="1" dirty="0"/>
              <a:t> </a:t>
            </a:r>
            <a:r>
              <a:rPr lang="ru-RU" sz="2500" b="1" dirty="0" err="1"/>
              <a:t>конформациядан</a:t>
            </a:r>
            <a:r>
              <a:rPr lang="ru-RU" sz="2500" b="1" dirty="0"/>
              <a:t> </a:t>
            </a:r>
            <a:r>
              <a:rPr lang="ru-RU" sz="2500" b="1" dirty="0" err="1"/>
              <a:t>екіншісіне</a:t>
            </a:r>
            <a:r>
              <a:rPr lang="ru-RU" sz="2500" b="1" dirty="0"/>
              <a:t> </a:t>
            </a:r>
            <a:r>
              <a:rPr lang="ru-RU" sz="2500" b="1" dirty="0" err="1"/>
              <a:t>ауысу</a:t>
            </a:r>
            <a:r>
              <a:rPr lang="ru-RU" sz="2500" b="1" dirty="0"/>
              <a:t> </a:t>
            </a:r>
            <a:r>
              <a:rPr lang="ru-RU" sz="2500" b="1" dirty="0" err="1"/>
              <a:t>үнемі</a:t>
            </a:r>
            <a:r>
              <a:rPr lang="ru-RU" sz="2500" b="1" dirty="0"/>
              <a:t> </a:t>
            </a:r>
            <a:r>
              <a:rPr lang="ru-RU" sz="2500" b="1" dirty="0" err="1"/>
              <a:t>жүреді</a:t>
            </a:r>
            <a:r>
              <a:rPr lang="ru-RU" sz="2500" dirty="0"/>
              <a:t>.</a:t>
            </a:r>
          </a:p>
          <a:p>
            <a:pPr indent="534988" algn="just"/>
            <a:r>
              <a:rPr lang="ru-RU" sz="2500" dirty="0" err="1"/>
              <a:t>Алайда</a:t>
            </a:r>
            <a:r>
              <a:rPr lang="ru-RU" sz="2500" dirty="0"/>
              <a:t>, </a:t>
            </a:r>
            <a:r>
              <a:rPr lang="ru-RU" sz="2500" dirty="0" err="1"/>
              <a:t>егер</a:t>
            </a:r>
            <a:r>
              <a:rPr lang="ru-RU" sz="2500" dirty="0"/>
              <a:t> </a:t>
            </a:r>
            <a:r>
              <a:rPr lang="ru-RU" sz="2500" dirty="0" err="1"/>
              <a:t>әрбір</a:t>
            </a:r>
            <a:r>
              <a:rPr lang="ru-RU" sz="2500" dirty="0"/>
              <a:t> </a:t>
            </a:r>
            <a:r>
              <a:rPr lang="ru-RU" sz="2500" dirty="0" err="1"/>
              <a:t>көміртегідегі</a:t>
            </a:r>
            <a:r>
              <a:rPr lang="ru-RU" sz="2500" dirty="0"/>
              <a:t> </a:t>
            </a:r>
            <a:r>
              <a:rPr lang="ru-RU" sz="2500" dirty="0" err="1"/>
              <a:t>бір</a:t>
            </a:r>
            <a:r>
              <a:rPr lang="ru-RU" sz="2500" dirty="0"/>
              <a:t> </a:t>
            </a:r>
            <a:r>
              <a:rPr lang="ru-RU" sz="2500" dirty="0" err="1"/>
              <a:t>немесе</a:t>
            </a:r>
            <a:r>
              <a:rPr lang="ru-RU" sz="2500" dirty="0"/>
              <a:t> </a:t>
            </a:r>
            <a:r>
              <a:rPr lang="ru-RU" sz="2500" dirty="0" err="1"/>
              <a:t>бірнеше</a:t>
            </a:r>
            <a:r>
              <a:rPr lang="ru-RU" sz="2500" dirty="0"/>
              <a:t> </a:t>
            </a:r>
            <a:r>
              <a:rPr lang="ru-RU" sz="2500" dirty="0" err="1"/>
              <a:t>сутегі</a:t>
            </a:r>
            <a:r>
              <a:rPr lang="ru-RU" sz="2500" dirty="0"/>
              <a:t> </a:t>
            </a:r>
            <a:r>
              <a:rPr lang="ru-RU" sz="2500" dirty="0" err="1"/>
              <a:t>атомдары</a:t>
            </a:r>
            <a:r>
              <a:rPr lang="ru-RU" sz="2500" dirty="0"/>
              <a:t> </a:t>
            </a:r>
            <a:r>
              <a:rPr lang="ru-RU" sz="2500" dirty="0" err="1"/>
              <a:t>үлкен</a:t>
            </a:r>
            <a:r>
              <a:rPr lang="ru-RU" sz="2500" dirty="0"/>
              <a:t> </a:t>
            </a:r>
            <a:r>
              <a:rPr lang="ru-RU" sz="2500" dirty="0" err="1"/>
              <a:t>көлемді</a:t>
            </a:r>
            <a:r>
              <a:rPr lang="ru-RU" sz="2500" dirty="0"/>
              <a:t> </a:t>
            </a:r>
            <a:r>
              <a:rPr lang="ru-RU" sz="2500" dirty="0" err="1"/>
              <a:t>немесе</a:t>
            </a:r>
            <a:r>
              <a:rPr lang="ru-RU" sz="2500" dirty="0"/>
              <a:t> заряды бар </a:t>
            </a:r>
            <a:r>
              <a:rPr lang="ru-RU" sz="2500" dirty="0" err="1"/>
              <a:t>функционалды</a:t>
            </a:r>
            <a:r>
              <a:rPr lang="ru-RU" sz="2500" dirty="0"/>
              <a:t> </a:t>
            </a:r>
            <a:r>
              <a:rPr lang="ru-RU" sz="2500" dirty="0" err="1"/>
              <a:t>топпен</a:t>
            </a:r>
            <a:r>
              <a:rPr lang="ru-RU" sz="2500" dirty="0"/>
              <a:t> </a:t>
            </a:r>
            <a:r>
              <a:rPr lang="ru-RU" sz="2500" dirty="0" err="1"/>
              <a:t>ауыстырылса</a:t>
            </a:r>
            <a:r>
              <a:rPr lang="ru-RU" sz="2500" dirty="0"/>
              <a:t>, </a:t>
            </a:r>
            <a:r>
              <a:rPr lang="ru-RU" sz="2500" dirty="0" err="1"/>
              <a:t>онда</a:t>
            </a:r>
            <a:r>
              <a:rPr lang="ru-RU" sz="2500" dirty="0"/>
              <a:t> С-С </a:t>
            </a:r>
            <a:r>
              <a:rPr lang="ru-RU" sz="2500" dirty="0" err="1"/>
              <a:t>байланысының</a:t>
            </a:r>
            <a:r>
              <a:rPr lang="ru-RU" sz="2500" dirty="0"/>
              <a:t> </a:t>
            </a:r>
            <a:r>
              <a:rPr lang="ru-RU" sz="2500" dirty="0" err="1"/>
              <a:t>айналасында</a:t>
            </a:r>
            <a:r>
              <a:rPr lang="ru-RU" sz="2500" dirty="0"/>
              <a:t> </a:t>
            </a:r>
            <a:r>
              <a:rPr lang="ru-RU" sz="2500" dirty="0" err="1"/>
              <a:t>айналу</a:t>
            </a:r>
            <a:r>
              <a:rPr lang="ru-RU" sz="2500" dirty="0"/>
              <a:t> </a:t>
            </a:r>
            <a:r>
              <a:rPr lang="ru-RU" sz="2500" dirty="0" err="1"/>
              <a:t>еркіндігі</a:t>
            </a:r>
            <a:r>
              <a:rPr lang="ru-RU" sz="2500" dirty="0"/>
              <a:t> </a:t>
            </a:r>
            <a:r>
              <a:rPr lang="ru-RU" sz="2500" dirty="0" err="1"/>
              <a:t>шектеледі</a:t>
            </a:r>
            <a:r>
              <a:rPr lang="ru-RU" sz="2500" dirty="0"/>
              <a:t>, </a:t>
            </a:r>
            <a:r>
              <a:rPr lang="ru-RU" sz="2500" dirty="0" err="1"/>
              <a:t>бұл</a:t>
            </a:r>
            <a:r>
              <a:rPr lang="ru-RU" sz="2500" dirty="0"/>
              <a:t> </a:t>
            </a:r>
            <a:r>
              <a:rPr lang="ru-RU" sz="2500" dirty="0" err="1"/>
              <a:t>өз</a:t>
            </a:r>
            <a:r>
              <a:rPr lang="ru-RU" sz="2500" dirty="0"/>
              <a:t> </a:t>
            </a:r>
            <a:r>
              <a:rPr lang="ru-RU" sz="2500" dirty="0" err="1"/>
              <a:t>кезегінде</a:t>
            </a:r>
            <a:r>
              <a:rPr lang="ru-RU" sz="2500" dirty="0"/>
              <a:t> этан </a:t>
            </a:r>
            <a:r>
              <a:rPr lang="ru-RU" sz="2500" dirty="0" err="1"/>
              <a:t>туындыларының</a:t>
            </a:r>
            <a:r>
              <a:rPr lang="ru-RU" sz="2500" dirty="0"/>
              <a:t> </a:t>
            </a:r>
            <a:r>
              <a:rPr lang="ru-RU" sz="2500" dirty="0" err="1"/>
              <a:t>мүмкін</a:t>
            </a:r>
            <a:r>
              <a:rPr lang="ru-RU" sz="2500" dirty="0"/>
              <a:t> </a:t>
            </a:r>
            <a:r>
              <a:rPr lang="ru-RU" sz="2500" dirty="0" err="1"/>
              <a:t>болатын</a:t>
            </a:r>
            <a:r>
              <a:rPr lang="ru-RU" sz="2500" dirty="0"/>
              <a:t> </a:t>
            </a:r>
            <a:r>
              <a:rPr lang="ru-RU" sz="2500" dirty="0" err="1"/>
              <a:t>тұрақты</a:t>
            </a:r>
            <a:r>
              <a:rPr lang="ru-RU" sz="2500" dirty="0"/>
              <a:t> </a:t>
            </a:r>
            <a:r>
              <a:rPr lang="ru-RU" sz="2500" dirty="0" err="1"/>
              <a:t>конформацияларының</a:t>
            </a:r>
            <a:r>
              <a:rPr lang="ru-RU" sz="2500" dirty="0"/>
              <a:t> </a:t>
            </a:r>
            <a:r>
              <a:rPr lang="ru-RU" sz="2500" dirty="0" err="1"/>
              <a:t>санын</a:t>
            </a:r>
            <a:r>
              <a:rPr lang="ru-RU" sz="2500" dirty="0"/>
              <a:t> </a:t>
            </a:r>
            <a:r>
              <a:rPr lang="ru-RU" sz="2500" dirty="0" err="1"/>
              <a:t>азайтады</a:t>
            </a:r>
            <a:r>
              <a:rPr lang="ru-RU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100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181" y="284672"/>
            <a:ext cx="4886300" cy="35511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4067" y="4060154"/>
            <a:ext cx="11360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000" dirty="0" err="1"/>
              <a:t>Сурет</a:t>
            </a:r>
            <a:r>
              <a:rPr lang="ru-RU" sz="2000" dirty="0"/>
              <a:t> 1-21. </a:t>
            </a:r>
            <a:r>
              <a:rPr lang="ru-RU" sz="2000" b="1" dirty="0" err="1">
                <a:solidFill>
                  <a:srgbClr val="FF0000"/>
                </a:solidFill>
              </a:rPr>
              <a:t>Конформациялар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  <a:r>
              <a:rPr lang="ru-RU" sz="2000" dirty="0"/>
              <a:t> Этан </a:t>
            </a:r>
            <a:r>
              <a:rPr lang="ru-RU" sz="2000" dirty="0" err="1"/>
              <a:t>молекуласындағы</a:t>
            </a:r>
            <a:r>
              <a:rPr lang="ru-RU" sz="2000" dirty="0"/>
              <a:t> </a:t>
            </a:r>
            <a:r>
              <a:rPr lang="ru-RU" sz="2000" b="1" dirty="0"/>
              <a:t>С-С </a:t>
            </a:r>
            <a:r>
              <a:rPr lang="ru-RU" sz="2000" b="1" dirty="0" err="1"/>
              <a:t>байланысының</a:t>
            </a:r>
            <a:r>
              <a:rPr lang="ru-RU" sz="2000" b="1" dirty="0"/>
              <a:t> </a:t>
            </a:r>
            <a:r>
              <a:rPr lang="ru-RU" sz="2000" b="1" dirty="0" err="1"/>
              <a:t>айналасында</a:t>
            </a:r>
            <a:r>
              <a:rPr lang="ru-RU" sz="2000" b="1" dirty="0"/>
              <a:t> </a:t>
            </a:r>
            <a:r>
              <a:rPr lang="ru-RU" sz="2000" b="1" dirty="0" err="1"/>
              <a:t>айналу</a:t>
            </a:r>
            <a:r>
              <a:rPr lang="ru-RU" sz="2000" b="1" dirty="0"/>
              <a:t> </a:t>
            </a:r>
            <a:r>
              <a:rPr lang="ru-RU" sz="2000" b="1" dirty="0" err="1"/>
              <a:t>еркіндігіне</a:t>
            </a:r>
            <a:r>
              <a:rPr lang="ru-RU" sz="2000" b="1" dirty="0"/>
              <a:t> </a:t>
            </a:r>
            <a:r>
              <a:rPr lang="ru-RU" sz="2000" b="1" dirty="0" err="1"/>
              <a:t>байланысты</a:t>
            </a:r>
            <a:r>
              <a:rPr lang="ru-RU" sz="2000" b="1" dirty="0"/>
              <a:t> </a:t>
            </a:r>
            <a:r>
              <a:rPr lang="ru-RU" sz="2000" dirty="0" err="1"/>
              <a:t>к</a:t>
            </a:r>
            <a:r>
              <a:rPr lang="ru-RU" sz="2000" b="1" dirty="0" err="1">
                <a:solidFill>
                  <a:srgbClr val="FF0000"/>
                </a:solidFill>
              </a:rPr>
              <a:t>өптеген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конформациялардың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болуы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.</a:t>
            </a:r>
          </a:p>
          <a:p>
            <a:pPr indent="534988" algn="just"/>
            <a:r>
              <a:rPr lang="ru-RU" sz="2000" b="1" dirty="0"/>
              <a:t>Шар </a:t>
            </a:r>
            <a:r>
              <a:rPr lang="ru-RU" sz="2000" b="1" dirty="0" err="1"/>
              <a:t>моделінде</a:t>
            </a:r>
            <a:r>
              <a:rPr lang="ru-RU" sz="2000" b="1" dirty="0"/>
              <a:t> </a:t>
            </a:r>
            <a:r>
              <a:rPr lang="ru-RU" sz="2000" dirty="0" err="1"/>
              <a:t>көрсетілгендей</a:t>
            </a:r>
            <a:r>
              <a:rPr lang="ru-RU" sz="2000" dirty="0"/>
              <a:t>, </a:t>
            </a:r>
            <a:r>
              <a:rPr lang="ru-RU" sz="2000" dirty="0" err="1"/>
              <a:t>егер</a:t>
            </a:r>
            <a:r>
              <a:rPr lang="ru-RU" sz="2000" dirty="0"/>
              <a:t> </a:t>
            </a:r>
            <a:r>
              <a:rPr lang="ru-RU" sz="2000" dirty="0" err="1"/>
              <a:t>алыс</a:t>
            </a:r>
            <a:r>
              <a:rPr lang="ru-RU" sz="2000" dirty="0"/>
              <a:t> </a:t>
            </a:r>
            <a:r>
              <a:rPr lang="ru-RU" sz="2000" dirty="0" err="1"/>
              <a:t>көміртегі</a:t>
            </a:r>
            <a:r>
              <a:rPr lang="ru-RU" sz="2000" dirty="0"/>
              <a:t> </a:t>
            </a:r>
            <a:r>
              <a:rPr lang="ru-RU" sz="2000" dirty="0" err="1"/>
              <a:t>атомына</a:t>
            </a:r>
            <a:r>
              <a:rPr lang="ru-RU" sz="2000" dirty="0"/>
              <a:t> </a:t>
            </a:r>
            <a:r>
              <a:rPr lang="ru-RU" sz="2000" dirty="0" err="1"/>
              <a:t>қатысты</a:t>
            </a:r>
            <a:r>
              <a:rPr lang="ru-RU" sz="2000" dirty="0"/>
              <a:t> </a:t>
            </a:r>
            <a:r>
              <a:rPr lang="ru-RU" sz="2000" dirty="0" err="1"/>
              <a:t>үш</a:t>
            </a:r>
            <a:r>
              <a:rPr lang="ru-RU" sz="2000" dirty="0"/>
              <a:t> </a:t>
            </a:r>
            <a:r>
              <a:rPr lang="ru-RU" sz="2000" dirty="0" err="1"/>
              <a:t>сутегі</a:t>
            </a:r>
            <a:r>
              <a:rPr lang="ru-RU" sz="2000" dirty="0"/>
              <a:t> атомы </a:t>
            </a:r>
            <a:r>
              <a:rPr lang="ru-RU" sz="2000" dirty="0" err="1"/>
              <a:t>қосылған</a:t>
            </a:r>
            <a:r>
              <a:rPr lang="ru-RU" sz="2000" dirty="0"/>
              <a:t> </a:t>
            </a:r>
            <a:r>
              <a:rPr lang="ru-RU" sz="2000" b="1" dirty="0" err="1"/>
              <a:t>оқырманға</a:t>
            </a:r>
            <a:r>
              <a:rPr lang="ru-RU" sz="2000" b="1" dirty="0"/>
              <a:t> </a:t>
            </a:r>
            <a:r>
              <a:rPr lang="ru-RU" sz="2000" b="1" dirty="0" err="1"/>
              <a:t>жақын</a:t>
            </a:r>
            <a:r>
              <a:rPr lang="ru-RU" sz="2000" b="1" dirty="0"/>
              <a:t> </a:t>
            </a:r>
            <a:r>
              <a:rPr lang="ru-RU" sz="2000" b="1" dirty="0" err="1"/>
              <a:t>көміртегі</a:t>
            </a:r>
            <a:r>
              <a:rPr lang="ru-RU" sz="2000" b="1" dirty="0"/>
              <a:t> </a:t>
            </a:r>
            <a:r>
              <a:rPr lang="ru-RU" sz="2000" b="1" dirty="0" err="1"/>
              <a:t>атомын</a:t>
            </a:r>
            <a:r>
              <a:rPr lang="ru-RU" sz="2000" b="1" dirty="0"/>
              <a:t> </a:t>
            </a:r>
            <a:r>
              <a:rPr lang="ru-RU" sz="2000" b="1" dirty="0" err="1"/>
              <a:t>айналдырса</a:t>
            </a:r>
            <a:r>
              <a:rPr lang="ru-RU" sz="2000" dirty="0"/>
              <a:t>, </a:t>
            </a:r>
            <a:r>
              <a:rPr lang="ru-RU" sz="2000" dirty="0" err="1"/>
              <a:t>онда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молекуланың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потенциалдық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энергиясы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толық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тұтылған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конформацияда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(</a:t>
            </a:r>
            <a:r>
              <a:rPr lang="ru-RU" sz="2000" b="1" dirty="0" err="1"/>
              <a:t>айналу</a:t>
            </a:r>
            <a:r>
              <a:rPr lang="ru-RU" sz="2000" b="1" dirty="0"/>
              <a:t> </a:t>
            </a:r>
            <a:r>
              <a:rPr lang="ru-RU" sz="2000" b="1" dirty="0" err="1"/>
              <a:t>бұрышы</a:t>
            </a:r>
            <a:r>
              <a:rPr lang="ru-RU" sz="2000" b="1" dirty="0"/>
              <a:t> 0°, 120°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т.б</a:t>
            </a:r>
            <a:r>
              <a:rPr lang="ru-RU" sz="2000" dirty="0"/>
              <a:t>.) </a:t>
            </a:r>
            <a:r>
              <a:rPr lang="ru-RU" sz="2000" b="1" dirty="0" err="1">
                <a:solidFill>
                  <a:srgbClr val="FF0000"/>
                </a:solidFill>
              </a:rPr>
              <a:t>максималды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мәнге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b="1" dirty="0" err="1"/>
              <a:t>толық</a:t>
            </a:r>
            <a:r>
              <a:rPr lang="ru-RU" sz="2000" b="1" dirty="0"/>
              <a:t> </a:t>
            </a:r>
            <a:r>
              <a:rPr lang="ru-RU" sz="2000" b="1" dirty="0" err="1"/>
              <a:t>тежелген</a:t>
            </a:r>
            <a:r>
              <a:rPr lang="ru-RU" sz="2000" b="1" dirty="0"/>
              <a:t> </a:t>
            </a:r>
            <a:r>
              <a:rPr lang="ru-RU" sz="2000" b="1" dirty="0" err="1"/>
              <a:t>конформациядағы</a:t>
            </a:r>
            <a:r>
              <a:rPr lang="ru-RU" sz="2000" b="1" dirty="0"/>
              <a:t> минимум (</a:t>
            </a:r>
            <a:r>
              <a:rPr lang="ru-RU" sz="2000" b="1" dirty="0" err="1"/>
              <a:t>айналу</a:t>
            </a:r>
            <a:r>
              <a:rPr lang="ru-RU" sz="2000" b="1" dirty="0"/>
              <a:t> </a:t>
            </a:r>
            <a:r>
              <a:rPr lang="ru-RU" sz="2000" b="1" dirty="0" err="1"/>
              <a:t>бұрышы</a:t>
            </a:r>
            <a:r>
              <a:rPr lang="ru-RU" sz="2000" b="1" dirty="0"/>
              <a:t> 60°, 180°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т.б</a:t>
            </a:r>
            <a:r>
              <a:rPr lang="ru-RU" sz="2000" b="1" dirty="0"/>
              <a:t>.) </a:t>
            </a:r>
            <a:r>
              <a:rPr lang="ru-RU" sz="2000" b="1" dirty="0" err="1"/>
              <a:t>мәнге</a:t>
            </a:r>
            <a:r>
              <a:rPr lang="ru-RU" sz="2000" b="1" dirty="0"/>
              <a:t> </a:t>
            </a:r>
            <a:r>
              <a:rPr lang="ru-RU" sz="2000" b="1" dirty="0" err="1"/>
              <a:t>жетеді</a:t>
            </a:r>
            <a:r>
              <a:rPr lang="ru-RU" sz="2000" b="1" dirty="0"/>
              <a:t>.</a:t>
            </a:r>
          </a:p>
          <a:p>
            <a:pPr indent="534988" algn="just"/>
            <a:r>
              <a:rPr lang="ru-RU" sz="2000" dirty="0" err="1"/>
              <a:t>Энергиялық</a:t>
            </a:r>
            <a:r>
              <a:rPr lang="ru-RU" sz="2000" dirty="0"/>
              <a:t> </a:t>
            </a:r>
            <a:r>
              <a:rPr lang="ru-RU" sz="2000" dirty="0" err="1"/>
              <a:t>айырмашылықтар</a:t>
            </a:r>
            <a:r>
              <a:rPr lang="ru-RU" sz="2000" dirty="0"/>
              <a:t> </a:t>
            </a:r>
            <a:r>
              <a:rPr lang="ru-RU" sz="2000" dirty="0" err="1"/>
              <a:t>салыстырмалы</a:t>
            </a:r>
            <a:r>
              <a:rPr lang="ru-RU" sz="2000" dirty="0"/>
              <a:t> </a:t>
            </a:r>
            <a:r>
              <a:rPr lang="ru-RU" sz="2000" dirty="0" err="1"/>
              <a:t>түрде</a:t>
            </a:r>
            <a:r>
              <a:rPr lang="ru-RU" sz="2000" dirty="0"/>
              <a:t> аз </a:t>
            </a:r>
            <a:r>
              <a:rPr lang="ru-RU" sz="2000" dirty="0" err="1"/>
              <a:t>болғандықтан</a:t>
            </a:r>
            <a:r>
              <a:rPr lang="ru-RU" sz="2000" dirty="0"/>
              <a:t>, </a:t>
            </a:r>
            <a:r>
              <a:rPr lang="ru-RU" sz="2000" dirty="0" err="1"/>
              <a:t>екі</a:t>
            </a:r>
            <a:r>
              <a:rPr lang="ru-RU" sz="2000" dirty="0"/>
              <a:t> </a:t>
            </a:r>
            <a:r>
              <a:rPr lang="ru-RU" sz="2000" dirty="0" err="1"/>
              <a:t>пішін</a:t>
            </a:r>
            <a:r>
              <a:rPr lang="ru-RU" sz="2000" dirty="0"/>
              <a:t> </a:t>
            </a:r>
            <a:r>
              <a:rPr lang="ru-RU" sz="2000" dirty="0" err="1"/>
              <a:t>бір-бірінен</a:t>
            </a:r>
            <a:r>
              <a:rPr lang="ru-RU" sz="2000" dirty="0"/>
              <a:t> тез </a:t>
            </a:r>
            <a:r>
              <a:rPr lang="ru-RU" sz="2000" dirty="0" err="1"/>
              <a:t>түрленеді</a:t>
            </a:r>
            <a:r>
              <a:rPr lang="ru-RU" sz="2000" dirty="0"/>
              <a:t> (</a:t>
            </a:r>
            <a:r>
              <a:rPr lang="ru-RU" sz="2000" dirty="0" err="1"/>
              <a:t>секундына</a:t>
            </a:r>
            <a:r>
              <a:rPr lang="ru-RU" sz="2000" dirty="0"/>
              <a:t> </a:t>
            </a:r>
            <a:r>
              <a:rPr lang="ru-RU" sz="2000" dirty="0" err="1"/>
              <a:t>миллиондаған</a:t>
            </a:r>
            <a:r>
              <a:rPr lang="ru-RU" sz="2000" dirty="0"/>
              <a:t> </a:t>
            </a:r>
            <a:r>
              <a:rPr lang="ru-RU" sz="2000" dirty="0" err="1"/>
              <a:t>рет</a:t>
            </a:r>
            <a:r>
              <a:rPr lang="ru-RU" sz="2000" dirty="0"/>
              <a:t>), </a:t>
            </a:r>
            <a:r>
              <a:rPr lang="ru-RU" sz="2000" dirty="0" err="1"/>
              <a:t>сондықтан</a:t>
            </a:r>
            <a:r>
              <a:rPr lang="ru-RU" sz="2000" dirty="0"/>
              <a:t> </a:t>
            </a:r>
            <a:r>
              <a:rPr lang="ru-RU" sz="2000" dirty="0" err="1"/>
              <a:t>оларды</a:t>
            </a:r>
            <a:r>
              <a:rPr lang="ru-RU" sz="2000" dirty="0"/>
              <a:t> </a:t>
            </a:r>
            <a:r>
              <a:rPr lang="ru-RU" sz="2000" dirty="0" err="1"/>
              <a:t>бір-бірден</a:t>
            </a:r>
            <a:r>
              <a:rPr lang="ru-RU" sz="2000" dirty="0"/>
              <a:t> </a:t>
            </a:r>
            <a:r>
              <a:rPr lang="ru-RU" sz="2000" dirty="0" err="1"/>
              <a:t>ажырату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 </a:t>
            </a:r>
            <a:r>
              <a:rPr lang="ru-RU" sz="2000" dirty="0" err="1"/>
              <a:t>емес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50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419" y="320500"/>
            <a:ext cx="115766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b="1" dirty="0" err="1"/>
              <a:t>Тірі</a:t>
            </a:r>
            <a:r>
              <a:rPr lang="ru-RU" sz="2400" b="1" dirty="0"/>
              <a:t> </a:t>
            </a:r>
            <a:r>
              <a:rPr lang="ru-RU" sz="2400" b="1" dirty="0" err="1"/>
              <a:t>организмдер</a:t>
            </a:r>
            <a:r>
              <a:rPr lang="ru-RU" sz="2400" b="1" dirty="0"/>
              <a:t> </a:t>
            </a:r>
            <a:r>
              <a:rPr lang="ru-RU" sz="2400" b="1" dirty="0" err="1"/>
              <a:t>үшін</a:t>
            </a:r>
            <a:r>
              <a:rPr lang="ru-RU" sz="2400" b="1" dirty="0"/>
              <a:t> </a:t>
            </a:r>
            <a:r>
              <a:rPr lang="ru-RU" sz="2400" dirty="0" err="1"/>
              <a:t>табиғатта</a:t>
            </a:r>
            <a:r>
              <a:rPr lang="ru-RU" sz="2400" dirty="0"/>
              <a:t> бар </a:t>
            </a:r>
            <a:r>
              <a:rPr lang="ru-RU" sz="2400" b="1" dirty="0">
                <a:solidFill>
                  <a:srgbClr val="FF0000"/>
                </a:solidFill>
              </a:rPr>
              <a:t>90-нан </a:t>
            </a:r>
            <a:r>
              <a:rPr lang="ru-RU" sz="2400" b="1" dirty="0" err="1">
                <a:solidFill>
                  <a:srgbClr val="FF0000"/>
                </a:solidFill>
              </a:rPr>
              <a:t>астам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химиялық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элементтердің</a:t>
            </a:r>
            <a:r>
              <a:rPr lang="ru-RU" sz="2400" b="1" dirty="0">
                <a:solidFill>
                  <a:srgbClr val="FF0000"/>
                </a:solidFill>
              </a:rPr>
              <a:t> 30-дан азы </a:t>
            </a:r>
            <a:r>
              <a:rPr lang="ru-RU" sz="2400" b="1" dirty="0" err="1">
                <a:solidFill>
                  <a:srgbClr val="FF0000"/>
                </a:solidFill>
              </a:rPr>
              <a:t>ғана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маңызды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r>
              <a:rPr lang="ru-RU" sz="2400" dirty="0"/>
              <a:t> </a:t>
            </a:r>
            <a:r>
              <a:rPr lang="ru-RU" sz="2400" dirty="0" err="1"/>
              <a:t>Тірі</a:t>
            </a:r>
            <a:r>
              <a:rPr lang="ru-RU" sz="2400" dirty="0"/>
              <a:t> </a:t>
            </a:r>
            <a:r>
              <a:rPr lang="ru-RU" sz="2400" dirty="0" err="1"/>
              <a:t>материяның</a:t>
            </a:r>
            <a:r>
              <a:rPr lang="ru-RU" sz="2400" dirty="0"/>
              <a:t> </a:t>
            </a:r>
            <a:r>
              <a:rPr lang="ru-RU" sz="2400" dirty="0" err="1"/>
              <a:t>көптеген</a:t>
            </a:r>
            <a:r>
              <a:rPr lang="ru-RU" sz="2400" dirty="0"/>
              <a:t> </a:t>
            </a:r>
            <a:r>
              <a:rPr lang="ru-RU" sz="2400" dirty="0" err="1"/>
              <a:t>элементтерінің</a:t>
            </a:r>
            <a:r>
              <a:rPr lang="ru-RU" sz="2400" dirty="0"/>
              <a:t> </a:t>
            </a:r>
            <a:r>
              <a:rPr lang="ru-RU" sz="2400" dirty="0" err="1"/>
              <a:t>аздаған</a:t>
            </a:r>
            <a:r>
              <a:rPr lang="ru-RU" sz="2400" dirty="0"/>
              <a:t> </a:t>
            </a:r>
            <a:r>
              <a:rPr lang="ru-RU" sz="2400" dirty="0" err="1"/>
              <a:t>атомдық</a:t>
            </a:r>
            <a:r>
              <a:rPr lang="ru-RU" sz="2400" dirty="0"/>
              <a:t> саны бар тек </a:t>
            </a:r>
            <a:r>
              <a:rPr lang="ru-RU" sz="2400" dirty="0" err="1"/>
              <a:t>бесеуінің</a:t>
            </a:r>
            <a:r>
              <a:rPr lang="ru-RU" sz="2400" dirty="0"/>
              <a:t> </a:t>
            </a:r>
            <a:r>
              <a:rPr lang="ru-RU" sz="2400" dirty="0" err="1"/>
              <a:t>атомдық</a:t>
            </a:r>
            <a:r>
              <a:rPr lang="ru-RU" sz="2400" dirty="0"/>
              <a:t> </a:t>
            </a:r>
            <a:r>
              <a:rPr lang="ru-RU" sz="2400" dirty="0" err="1"/>
              <a:t>нөмірлері</a:t>
            </a:r>
            <a:r>
              <a:rPr lang="ru-RU" sz="2400" dirty="0"/>
              <a:t> 34-тен </a:t>
            </a:r>
            <a:r>
              <a:rPr lang="ru-RU" sz="2400" dirty="0" err="1"/>
              <a:t>жоғары</a:t>
            </a:r>
            <a:r>
              <a:rPr lang="ru-RU" sz="2400" dirty="0"/>
              <a:t> (</a:t>
            </a:r>
            <a:r>
              <a:rPr lang="en-US" sz="2400" dirty="0"/>
              <a:t>Se - </a:t>
            </a:r>
            <a:r>
              <a:rPr lang="ru-RU" sz="2400" dirty="0"/>
              <a:t>селен) (1-12-сурет).</a:t>
            </a:r>
          </a:p>
          <a:p>
            <a:pPr indent="534988" algn="just"/>
            <a:r>
              <a:rPr lang="ru-RU" sz="2400" b="1" dirty="0" err="1"/>
              <a:t>Жасушаларда</a:t>
            </a:r>
            <a:r>
              <a:rPr lang="ru-RU" sz="2400" b="1" dirty="0"/>
              <a:t> </a:t>
            </a:r>
            <a:r>
              <a:rPr lang="ru-RU" sz="2400" b="1" dirty="0" err="1"/>
              <a:t>төрт</a:t>
            </a:r>
            <a:r>
              <a:rPr lang="ru-RU" sz="2400" b="1" dirty="0"/>
              <a:t> элемент </a:t>
            </a:r>
            <a:r>
              <a:rPr lang="ru-RU" sz="2400" b="1" dirty="0" err="1"/>
              <a:t>басым</a:t>
            </a:r>
            <a:r>
              <a:rPr lang="ru-RU" sz="2400" dirty="0"/>
              <a:t>: </a:t>
            </a:r>
            <a:r>
              <a:rPr lang="ru-RU" sz="2400" b="1" dirty="0" err="1">
                <a:solidFill>
                  <a:srgbClr val="FF0000"/>
                </a:solidFill>
              </a:rPr>
              <a:t>сутегі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оттегі</a:t>
            </a:r>
            <a:r>
              <a:rPr lang="ru-RU" sz="2400" b="1" dirty="0">
                <a:solidFill>
                  <a:srgbClr val="FF0000"/>
                </a:solidFill>
              </a:rPr>
              <a:t>, азот </a:t>
            </a:r>
            <a:r>
              <a:rPr lang="ru-RU" sz="2400" b="1" dirty="0" err="1">
                <a:solidFill>
                  <a:srgbClr val="FF0000"/>
                </a:solidFill>
              </a:rPr>
              <a:t>және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көміртегі</a:t>
            </a:r>
            <a:r>
              <a:rPr lang="ru-RU" sz="2400" dirty="0"/>
              <a:t>; </a:t>
            </a:r>
            <a:r>
              <a:rPr lang="ru-RU" sz="2400" dirty="0" err="1"/>
              <a:t>жасушалардың</a:t>
            </a:r>
            <a:r>
              <a:rPr lang="ru-RU" sz="2400" dirty="0"/>
              <a:t> </a:t>
            </a:r>
            <a:r>
              <a:rPr lang="ru-RU" sz="2400" dirty="0" err="1"/>
              <a:t>көпшілігінде</a:t>
            </a:r>
            <a:r>
              <a:rPr lang="ru-RU" sz="2400" dirty="0"/>
              <a:t> </a:t>
            </a:r>
            <a:r>
              <a:rPr lang="ru-RU" sz="2400" dirty="0" err="1"/>
              <a:t>олар</a:t>
            </a:r>
            <a:r>
              <a:rPr lang="ru-RU" sz="2400" dirty="0"/>
              <a:t> </a:t>
            </a:r>
            <a:r>
              <a:rPr lang="ru-RU" sz="2400" dirty="0" err="1"/>
              <a:t>массаның</a:t>
            </a:r>
            <a:r>
              <a:rPr lang="ru-RU" sz="2400" dirty="0"/>
              <a:t> 99% -дан </a:t>
            </a:r>
            <a:r>
              <a:rPr lang="ru-RU" sz="2400" dirty="0" err="1"/>
              <a:t>астамын</a:t>
            </a:r>
            <a:r>
              <a:rPr lang="ru-RU" sz="2400" dirty="0"/>
              <a:t> </a:t>
            </a:r>
            <a:r>
              <a:rPr lang="ru-RU" sz="2400" dirty="0" err="1"/>
              <a:t>құрайды</a:t>
            </a:r>
            <a:r>
              <a:rPr lang="ru-RU" sz="2400" dirty="0"/>
              <a:t>.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жеңіл</a:t>
            </a:r>
            <a:r>
              <a:rPr lang="ru-RU" sz="2400" dirty="0"/>
              <a:t> </a:t>
            </a:r>
            <a:r>
              <a:rPr lang="ru-RU" sz="2400" dirty="0" err="1"/>
              <a:t>элементтер</a:t>
            </a:r>
            <a:r>
              <a:rPr lang="ru-RU" sz="2400" dirty="0"/>
              <a:t> </a:t>
            </a:r>
            <a:r>
              <a:rPr lang="ru-RU" sz="2400" dirty="0" err="1"/>
              <a:t>сәйкесінше</a:t>
            </a:r>
            <a:r>
              <a:rPr lang="ru-RU" sz="2400" dirty="0"/>
              <a:t> </a:t>
            </a:r>
            <a:r>
              <a:rPr lang="ru-RU" sz="2400" b="1" dirty="0" err="1"/>
              <a:t>бір</a:t>
            </a:r>
            <a:r>
              <a:rPr lang="ru-RU" sz="2400" b="1" dirty="0"/>
              <a:t>, </a:t>
            </a:r>
            <a:r>
              <a:rPr lang="ru-RU" sz="2400" b="1" dirty="0" err="1"/>
              <a:t>екі</a:t>
            </a:r>
            <a:r>
              <a:rPr lang="ru-RU" sz="2400" b="1" dirty="0"/>
              <a:t>, </a:t>
            </a:r>
            <a:r>
              <a:rPr lang="ru-RU" sz="2400" b="1" dirty="0" err="1"/>
              <a:t>үш</a:t>
            </a:r>
            <a:r>
              <a:rPr lang="ru-RU" sz="2400" b="1" dirty="0"/>
              <a:t> </a:t>
            </a:r>
            <a:r>
              <a:rPr lang="ru-RU" sz="2400" b="1" dirty="0" err="1"/>
              <a:t>және</a:t>
            </a:r>
            <a:r>
              <a:rPr lang="ru-RU" sz="2400" b="1" dirty="0"/>
              <a:t> </a:t>
            </a:r>
            <a:r>
              <a:rPr lang="ru-RU" sz="2400" b="1" dirty="0" err="1"/>
              <a:t>төрт</a:t>
            </a:r>
            <a:r>
              <a:rPr lang="ru-RU" sz="2400" b="1" dirty="0"/>
              <a:t> </a:t>
            </a:r>
            <a:r>
              <a:rPr lang="ru-RU" sz="2400" b="1" dirty="0" err="1"/>
              <a:t>тұрақты</a:t>
            </a:r>
            <a:r>
              <a:rPr lang="ru-RU" sz="2400" b="1" dirty="0"/>
              <a:t> </a:t>
            </a:r>
            <a:r>
              <a:rPr lang="ru-RU" sz="2400" b="1" dirty="0" err="1"/>
              <a:t>байланыстар</a:t>
            </a:r>
            <a:r>
              <a:rPr lang="ru-RU" sz="2400" b="1" dirty="0"/>
              <a:t> </a:t>
            </a:r>
            <a:r>
              <a:rPr lang="ru-RU" sz="2400" b="1" dirty="0" err="1"/>
              <a:t>құруға</a:t>
            </a:r>
            <a:r>
              <a:rPr lang="ru-RU" sz="2400" b="1" dirty="0"/>
              <a:t> </a:t>
            </a:r>
            <a:r>
              <a:rPr lang="ru-RU" sz="2400" b="1" dirty="0" err="1"/>
              <a:t>қабілетті</a:t>
            </a:r>
            <a:r>
              <a:rPr lang="ru-RU" sz="2400" b="1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жалпы</a:t>
            </a:r>
            <a:r>
              <a:rPr lang="ru-RU" sz="2400" dirty="0"/>
              <a:t> </a:t>
            </a:r>
            <a:r>
              <a:rPr lang="ru-RU" sz="2400" dirty="0" err="1"/>
              <a:t>ережеге</a:t>
            </a:r>
            <a:r>
              <a:rPr lang="ru-RU" sz="2400" dirty="0"/>
              <a:t> </a:t>
            </a:r>
            <a:r>
              <a:rPr lang="ru-RU" sz="2400" dirty="0" err="1"/>
              <a:t>сәйкес</a:t>
            </a:r>
            <a:r>
              <a:rPr lang="ru-RU" sz="2400" dirty="0"/>
              <a:t>, </a:t>
            </a:r>
            <a:r>
              <a:rPr lang="ru-RU" sz="2400" b="1" dirty="0"/>
              <a:t>элемент</a:t>
            </a:r>
            <a:r>
              <a:rPr lang="ru-RU" sz="2400" dirty="0"/>
              <a:t> </a:t>
            </a:r>
            <a:r>
              <a:rPr lang="ru-RU" sz="2400" dirty="0" err="1"/>
              <a:t>неғұрлым</a:t>
            </a:r>
            <a:r>
              <a:rPr lang="ru-RU" sz="2400" dirty="0"/>
              <a:t> </a:t>
            </a:r>
            <a:r>
              <a:rPr lang="ru-RU" sz="2400" b="1" dirty="0" err="1"/>
              <a:t>жеңіл</a:t>
            </a:r>
            <a:r>
              <a:rPr lang="ru-RU" sz="2400" b="1" dirty="0"/>
              <a:t> </a:t>
            </a:r>
            <a:r>
              <a:rPr lang="ru-RU" sz="2400" dirty="0" err="1"/>
              <a:t>болса</a:t>
            </a:r>
            <a:r>
              <a:rPr lang="ru-RU" sz="2400" dirty="0"/>
              <a:t>, </a:t>
            </a:r>
            <a:r>
              <a:rPr lang="ru-RU" sz="2400" dirty="0" err="1"/>
              <a:t>соғұрлым</a:t>
            </a:r>
            <a:r>
              <a:rPr lang="ru-RU" sz="2400" dirty="0"/>
              <a:t> </a:t>
            </a:r>
            <a:r>
              <a:rPr lang="ru-RU" sz="2400" dirty="0" err="1"/>
              <a:t>ол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түзетін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байланыстар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күшті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болады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  <a:p>
            <a:pPr indent="534988" algn="just"/>
            <a:r>
              <a:rPr lang="ru-RU" sz="2400" b="1" dirty="0" err="1">
                <a:solidFill>
                  <a:srgbClr val="FF0000"/>
                </a:solidFill>
              </a:rPr>
              <a:t>Микроэлементтер</a:t>
            </a:r>
            <a:r>
              <a:rPr lang="ru-RU" sz="2400" dirty="0"/>
              <a:t> (1-12-суреттер) </a:t>
            </a:r>
            <a:r>
              <a:rPr lang="ru-RU" sz="2400" dirty="0" err="1"/>
              <a:t>адам</a:t>
            </a:r>
            <a:r>
              <a:rPr lang="ru-RU" sz="2400" dirty="0"/>
              <a:t> </a:t>
            </a:r>
            <a:r>
              <a:rPr lang="ru-RU" sz="2400" dirty="0" err="1"/>
              <a:t>денесі</a:t>
            </a:r>
            <a:r>
              <a:rPr lang="ru-RU" sz="2400" dirty="0"/>
              <a:t> </a:t>
            </a:r>
            <a:r>
              <a:rPr lang="ru-RU" sz="2400" dirty="0" err="1"/>
              <a:t>массасының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өте</a:t>
            </a:r>
            <a:r>
              <a:rPr lang="ru-RU" sz="2400" b="1" dirty="0">
                <a:solidFill>
                  <a:srgbClr val="FF0000"/>
                </a:solidFill>
              </a:rPr>
              <a:t> аз </a:t>
            </a:r>
            <a:r>
              <a:rPr lang="ru-RU" sz="2400" b="1" dirty="0" err="1">
                <a:solidFill>
                  <a:srgbClr val="FF0000"/>
                </a:solidFill>
              </a:rPr>
              <a:t>бөлігін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құрайды</a:t>
            </a:r>
            <a:r>
              <a:rPr lang="ru-RU" sz="2400" dirty="0"/>
              <a:t>, </a:t>
            </a:r>
            <a:r>
              <a:rPr lang="ru-RU" sz="2400" dirty="0" err="1"/>
              <a:t>бірақ</a:t>
            </a:r>
            <a:r>
              <a:rPr lang="ru-RU" sz="2400" dirty="0"/>
              <a:t> </a:t>
            </a:r>
            <a:r>
              <a:rPr lang="ru-RU" sz="2400" dirty="0" err="1"/>
              <a:t>олар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маңызды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рөл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атқарады</a:t>
            </a:r>
            <a:r>
              <a:rPr lang="ru-RU" sz="2400" dirty="0"/>
              <a:t>, </a:t>
            </a:r>
            <a:r>
              <a:rPr lang="ru-RU" sz="2400" dirty="0" err="1"/>
              <a:t>өйткені</a:t>
            </a:r>
            <a:r>
              <a:rPr lang="ru-RU" sz="2400" dirty="0"/>
              <a:t> </a:t>
            </a:r>
            <a:r>
              <a:rPr lang="ru-RU" sz="2400" dirty="0" err="1"/>
              <a:t>олар</a:t>
            </a:r>
            <a:r>
              <a:rPr lang="ru-RU" sz="2400" dirty="0"/>
              <a:t> </a:t>
            </a:r>
            <a:r>
              <a:rPr lang="ru-RU" sz="2400" dirty="0" err="1"/>
              <a:t>әдетте</a:t>
            </a:r>
            <a:r>
              <a:rPr lang="ru-RU" sz="2400" dirty="0"/>
              <a:t> </a:t>
            </a:r>
            <a:r>
              <a:rPr lang="ru-RU" sz="2400" dirty="0" err="1"/>
              <a:t>белгілі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b="1" dirty="0" err="1"/>
              <a:t>ақуыздардың</a:t>
            </a:r>
            <a:r>
              <a:rPr lang="ru-RU" sz="2400" dirty="0"/>
              <a:t>, </a:t>
            </a:r>
            <a:r>
              <a:rPr lang="ru-RU" sz="2400" dirty="0" err="1"/>
              <a:t>соның</a:t>
            </a:r>
            <a:r>
              <a:rPr lang="ru-RU" sz="2400" dirty="0"/>
              <a:t> </a:t>
            </a:r>
            <a:r>
              <a:rPr lang="ru-RU" sz="2400" dirty="0" err="1"/>
              <a:t>ішінде</a:t>
            </a:r>
            <a:r>
              <a:rPr lang="ru-RU" sz="2400" dirty="0"/>
              <a:t> </a:t>
            </a:r>
            <a:r>
              <a:rPr lang="ru-RU" sz="2400" b="1" dirty="0" err="1"/>
              <a:t>көптеген</a:t>
            </a:r>
            <a:r>
              <a:rPr lang="ru-RU" sz="2400" b="1" dirty="0"/>
              <a:t> </a:t>
            </a:r>
            <a:r>
              <a:rPr lang="ru-RU" sz="2400" b="1" dirty="0" err="1"/>
              <a:t>ферменттердің</a:t>
            </a:r>
            <a:r>
              <a:rPr lang="ru-RU" sz="2400" b="1" dirty="0"/>
              <a:t> </a:t>
            </a:r>
            <a:r>
              <a:rPr lang="ru-RU" sz="2400" dirty="0" err="1"/>
              <a:t>жұмыс</a:t>
            </a:r>
            <a:r>
              <a:rPr lang="ru-RU" sz="2400" dirty="0"/>
              <a:t> </a:t>
            </a:r>
            <a:r>
              <a:rPr lang="ru-RU" sz="2400" dirty="0" err="1"/>
              <a:t>істеуі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dirty="0" err="1"/>
              <a:t>қажет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dirty="0" err="1"/>
              <a:t>Мысалы</a:t>
            </a:r>
            <a:r>
              <a:rPr lang="ru-RU" sz="2400" dirty="0"/>
              <a:t>, гемоглобин </a:t>
            </a:r>
            <a:r>
              <a:rPr lang="ru-RU" sz="2400" dirty="0" err="1"/>
              <a:t>молекуласының</a:t>
            </a:r>
            <a:r>
              <a:rPr lang="ru-RU" sz="2400" dirty="0"/>
              <a:t> </a:t>
            </a:r>
            <a:r>
              <a:rPr lang="ru-RU" sz="2400" dirty="0" err="1"/>
              <a:t>оттегін</a:t>
            </a:r>
            <a:r>
              <a:rPr lang="ru-RU" sz="2400" dirty="0"/>
              <a:t> </a:t>
            </a:r>
            <a:r>
              <a:rPr lang="ru-RU" sz="2400" dirty="0" err="1"/>
              <a:t>тасымалдау</a:t>
            </a:r>
            <a:r>
              <a:rPr lang="ru-RU" sz="2400" dirty="0"/>
              <a:t> </a:t>
            </a:r>
            <a:r>
              <a:rPr lang="ru-RU" sz="2400" dirty="0" err="1"/>
              <a:t>қабілеті</a:t>
            </a:r>
            <a:r>
              <a:rPr lang="ru-RU" sz="2400" dirty="0"/>
              <a:t> </a:t>
            </a:r>
            <a:r>
              <a:rPr lang="ru-RU" sz="2400" dirty="0" err="1"/>
              <a:t>толығымен</a:t>
            </a:r>
            <a:r>
              <a:rPr lang="ru-RU" sz="2400" dirty="0"/>
              <a:t> осы </a:t>
            </a:r>
            <a:r>
              <a:rPr lang="ru-RU" sz="2400" dirty="0" err="1"/>
              <a:t>молекуланың</a:t>
            </a:r>
            <a:r>
              <a:rPr lang="ru-RU" sz="2400" dirty="0"/>
              <a:t> </a:t>
            </a:r>
            <a:r>
              <a:rPr lang="ru-RU" sz="2400" dirty="0" err="1"/>
              <a:t>массасының</a:t>
            </a:r>
            <a:r>
              <a:rPr lang="ru-RU" sz="2400" dirty="0"/>
              <a:t> 0,3% </a:t>
            </a:r>
            <a:r>
              <a:rPr lang="ru-RU" sz="2400" dirty="0" err="1"/>
              <a:t>құрайтын</a:t>
            </a:r>
            <a:r>
              <a:rPr lang="ru-RU" sz="2400" dirty="0"/>
              <a:t> </a:t>
            </a:r>
            <a:r>
              <a:rPr lang="ru-RU" sz="2400" dirty="0" err="1"/>
              <a:t>темірдің</a:t>
            </a:r>
            <a:r>
              <a:rPr lang="ru-RU" sz="2400" dirty="0"/>
              <a:t> </a:t>
            </a:r>
            <a:r>
              <a:rPr lang="ru-RU" sz="2400" dirty="0" err="1"/>
              <a:t>төрт</a:t>
            </a:r>
            <a:r>
              <a:rPr lang="ru-RU" sz="2400" dirty="0"/>
              <a:t> </a:t>
            </a:r>
            <a:r>
              <a:rPr lang="ru-RU" sz="2400" dirty="0" err="1"/>
              <a:t>ионының</a:t>
            </a:r>
            <a:r>
              <a:rPr lang="ru-RU" sz="2400" dirty="0"/>
              <a:t> </a:t>
            </a:r>
            <a:r>
              <a:rPr lang="ru-RU" sz="2400" dirty="0" err="1"/>
              <a:t>болуына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1108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816" y="647827"/>
            <a:ext cx="1122296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100" b="1" dirty="0" err="1">
                <a:solidFill>
                  <a:srgbClr val="FF0000"/>
                </a:solidFill>
              </a:rPr>
              <a:t>Биомалекулалардың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өзара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әрекеттесуі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стереоспецификалық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болып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табылады</a:t>
            </a:r>
            <a:r>
              <a:rPr lang="ru-RU" sz="2100" b="1" dirty="0">
                <a:solidFill>
                  <a:srgbClr val="FF0000"/>
                </a:solidFill>
              </a:rPr>
              <a:t>.</a:t>
            </a:r>
          </a:p>
          <a:p>
            <a:pPr indent="534988" algn="just"/>
            <a:r>
              <a:rPr lang="ru-RU" sz="2100" dirty="0"/>
              <a:t>Тек </a:t>
            </a:r>
            <a:r>
              <a:rPr lang="ru-RU" sz="2100" dirty="0" err="1"/>
              <a:t>бірнеше</a:t>
            </a:r>
            <a:r>
              <a:rPr lang="ru-RU" sz="2100" dirty="0"/>
              <a:t> (</a:t>
            </a:r>
            <a:r>
              <a:rPr lang="ru-RU" sz="2100" dirty="0" err="1"/>
              <a:t>немесе</a:t>
            </a:r>
            <a:r>
              <a:rPr lang="ru-RU" sz="2100" dirty="0"/>
              <a:t> </a:t>
            </a:r>
            <a:r>
              <a:rPr lang="ru-RU" sz="2100" dirty="0" err="1"/>
              <a:t>бір</a:t>
            </a:r>
            <a:r>
              <a:rPr lang="ru-RU" sz="2100" dirty="0"/>
              <a:t>) </a:t>
            </a:r>
            <a:r>
              <a:rPr lang="ru-RU" sz="2100" dirty="0" err="1"/>
              <a:t>изомермен</a:t>
            </a:r>
            <a:r>
              <a:rPr lang="ru-RU" sz="2100" dirty="0"/>
              <a:t> </a:t>
            </a:r>
            <a:r>
              <a:rPr lang="ru-RU" sz="2100" dirty="0" err="1"/>
              <a:t>байытылған</a:t>
            </a:r>
            <a:r>
              <a:rPr lang="ru-RU" sz="2100" dirty="0"/>
              <a:t> </a:t>
            </a:r>
            <a:r>
              <a:rPr lang="ru-RU" sz="2100" dirty="0" err="1"/>
              <a:t>оптикалық</a:t>
            </a:r>
            <a:r>
              <a:rPr lang="ru-RU" sz="2100" dirty="0"/>
              <a:t> </a:t>
            </a:r>
            <a:r>
              <a:rPr lang="ru-RU" sz="2100" dirty="0" err="1"/>
              <a:t>белсенді</a:t>
            </a:r>
            <a:r>
              <a:rPr lang="ru-RU" sz="2100" dirty="0"/>
              <a:t> </a:t>
            </a:r>
            <a:r>
              <a:rPr lang="ru-RU" sz="2100" dirty="0" err="1"/>
              <a:t>қосылыстардың</a:t>
            </a:r>
            <a:r>
              <a:rPr lang="ru-RU" sz="2100" dirty="0"/>
              <a:t> </a:t>
            </a:r>
            <a:r>
              <a:rPr lang="ru-RU" sz="2100" dirty="0" err="1"/>
              <a:t>түзілуіне</a:t>
            </a:r>
            <a:r>
              <a:rPr lang="ru-RU" sz="2100" dirty="0"/>
              <a:t> </a:t>
            </a:r>
            <a:r>
              <a:rPr lang="ru-RU" sz="2100" dirty="0" err="1"/>
              <a:t>әкелетін</a:t>
            </a:r>
            <a:r>
              <a:rPr lang="ru-RU" sz="2100" dirty="0"/>
              <a:t> </a:t>
            </a:r>
            <a:r>
              <a:rPr lang="ru-RU" sz="2100" dirty="0" err="1"/>
              <a:t>стереоспецификалық</a:t>
            </a:r>
            <a:r>
              <a:rPr lang="ru-RU" sz="2100" dirty="0"/>
              <a:t> синтез </a:t>
            </a:r>
            <a:r>
              <a:rPr lang="ru-RU" sz="2100" dirty="0" err="1"/>
              <a:t>тірі</a:t>
            </a:r>
            <a:r>
              <a:rPr lang="ru-RU" sz="2100" dirty="0"/>
              <a:t> </a:t>
            </a:r>
            <a:r>
              <a:rPr lang="ru-RU" sz="2100" dirty="0" err="1"/>
              <a:t>табиғатқа</a:t>
            </a:r>
            <a:r>
              <a:rPr lang="ru-RU" sz="2100" dirty="0"/>
              <a:t> </a:t>
            </a:r>
            <a:r>
              <a:rPr lang="ru-RU" sz="2100" dirty="0" err="1"/>
              <a:t>тән</a:t>
            </a:r>
            <a:r>
              <a:rPr lang="ru-RU" sz="2100" dirty="0"/>
              <a:t>.</a:t>
            </a:r>
          </a:p>
          <a:p>
            <a:pPr indent="534988" algn="just"/>
            <a:r>
              <a:rPr lang="ru-RU" sz="2100" dirty="0" err="1"/>
              <a:t>Молекулалар</a:t>
            </a:r>
            <a:r>
              <a:rPr lang="ru-RU" sz="2100" dirty="0"/>
              <a:t> </a:t>
            </a:r>
            <a:r>
              <a:rPr lang="ru-RU" sz="2100" dirty="0" err="1"/>
              <a:t>арасындағы</a:t>
            </a:r>
            <a:r>
              <a:rPr lang="ru-RU" sz="2100" dirty="0"/>
              <a:t> </a:t>
            </a:r>
            <a:r>
              <a:rPr lang="ru-RU" sz="2100" dirty="0" err="1"/>
              <a:t>биологиялық</a:t>
            </a:r>
            <a:r>
              <a:rPr lang="ru-RU" sz="2100" dirty="0"/>
              <a:t> </a:t>
            </a:r>
            <a:r>
              <a:rPr lang="ru-RU" sz="2100" dirty="0" err="1"/>
              <a:t>әсерлесулер</a:t>
            </a:r>
            <a:r>
              <a:rPr lang="ru-RU" sz="2100" dirty="0"/>
              <a:t> </a:t>
            </a:r>
            <a:r>
              <a:rPr lang="ru-RU" sz="2100" dirty="0" err="1"/>
              <a:t>стереоспецификалық</a:t>
            </a:r>
            <a:r>
              <a:rPr lang="ru-RU" sz="2100" dirty="0"/>
              <a:t>: </a:t>
            </a:r>
            <a:r>
              <a:rPr lang="ru-RU" sz="2100" dirty="0" err="1"/>
              <a:t>олар</a:t>
            </a:r>
            <a:r>
              <a:rPr lang="ru-RU" sz="2100" dirty="0"/>
              <a:t> </a:t>
            </a:r>
            <a:r>
              <a:rPr lang="ru-RU" sz="2100" dirty="0" err="1"/>
              <a:t>әрекеттесуші</a:t>
            </a:r>
            <a:r>
              <a:rPr lang="ru-RU" sz="2100" dirty="0"/>
              <a:t> </a:t>
            </a:r>
            <a:r>
              <a:rPr lang="ru-RU" sz="2100" dirty="0" err="1"/>
              <a:t>заттардың</a:t>
            </a:r>
            <a:r>
              <a:rPr lang="ru-RU" sz="2100" dirty="0"/>
              <a:t> «</a:t>
            </a:r>
            <a:r>
              <a:rPr lang="ru-RU" sz="2100" dirty="0" err="1"/>
              <a:t>дұрыс</a:t>
            </a:r>
            <a:r>
              <a:rPr lang="ru-RU" sz="2100" dirty="0"/>
              <a:t>» </a:t>
            </a:r>
            <a:r>
              <a:rPr lang="ru-RU" sz="2100" dirty="0" err="1"/>
              <a:t>стереохимиялық</a:t>
            </a:r>
            <a:r>
              <a:rPr lang="ru-RU" sz="2100" dirty="0"/>
              <a:t> </a:t>
            </a:r>
            <a:r>
              <a:rPr lang="ru-RU" sz="2100" dirty="0" err="1"/>
              <a:t>құрылымы</a:t>
            </a:r>
            <a:r>
              <a:rPr lang="ru-RU" sz="2100" dirty="0"/>
              <a:t> </a:t>
            </a:r>
            <a:r>
              <a:rPr lang="ru-RU" sz="2100" dirty="0" err="1"/>
              <a:t>болған</a:t>
            </a:r>
            <a:r>
              <a:rPr lang="ru-RU" sz="2100" dirty="0"/>
              <a:t> </a:t>
            </a:r>
            <a:r>
              <a:rPr lang="ru-RU" sz="2100" dirty="0" err="1"/>
              <a:t>жағдайда</a:t>
            </a:r>
            <a:r>
              <a:rPr lang="ru-RU" sz="2100" dirty="0"/>
              <a:t> </a:t>
            </a:r>
            <a:r>
              <a:rPr lang="ru-RU" sz="2100" dirty="0" err="1"/>
              <a:t>ғана</a:t>
            </a:r>
            <a:r>
              <a:rPr lang="ru-RU" sz="2100" dirty="0"/>
              <a:t> </a:t>
            </a:r>
            <a:r>
              <a:rPr lang="ru-RU" sz="2100" dirty="0" err="1"/>
              <a:t>мүмкін</a:t>
            </a:r>
            <a:r>
              <a:rPr lang="ru-RU" sz="2100" dirty="0"/>
              <a:t> </a:t>
            </a:r>
            <a:r>
              <a:rPr lang="ru-RU" sz="2100" dirty="0" err="1"/>
              <a:t>болады</a:t>
            </a:r>
            <a:r>
              <a:rPr lang="ru-RU" sz="2100" dirty="0"/>
              <a:t>.</a:t>
            </a:r>
          </a:p>
          <a:p>
            <a:pPr indent="534988" algn="just"/>
            <a:r>
              <a:rPr lang="ru-RU" sz="2100" dirty="0" err="1"/>
              <a:t>Ұсақ</a:t>
            </a:r>
            <a:r>
              <a:rPr lang="ru-RU" sz="2100" dirty="0"/>
              <a:t> </a:t>
            </a:r>
            <a:r>
              <a:rPr lang="ru-RU" sz="2100" dirty="0" err="1"/>
              <a:t>және</a:t>
            </a:r>
            <a:r>
              <a:rPr lang="ru-RU" sz="2100" dirty="0"/>
              <a:t> </a:t>
            </a:r>
            <a:r>
              <a:rPr lang="ru-RU" sz="2100" dirty="0" err="1"/>
              <a:t>ірі</a:t>
            </a:r>
            <a:r>
              <a:rPr lang="ru-RU" sz="2100" dirty="0"/>
              <a:t> </a:t>
            </a:r>
            <a:r>
              <a:rPr lang="ru-RU" sz="2100" dirty="0" err="1"/>
              <a:t>биологиялық</a:t>
            </a:r>
            <a:r>
              <a:rPr lang="ru-RU" sz="2100" dirty="0"/>
              <a:t> </a:t>
            </a:r>
            <a:r>
              <a:rPr lang="ru-RU" sz="2100" dirty="0" err="1"/>
              <a:t>молекулалардың</a:t>
            </a:r>
            <a:r>
              <a:rPr lang="ru-RU" sz="2100" dirty="0"/>
              <a:t> </a:t>
            </a:r>
            <a:r>
              <a:rPr lang="ru-RU" sz="2100" dirty="0" err="1"/>
              <a:t>үш</a:t>
            </a:r>
            <a:r>
              <a:rPr lang="ru-RU" sz="2100" dirty="0"/>
              <a:t> </a:t>
            </a:r>
            <a:r>
              <a:rPr lang="ru-RU" sz="2100" dirty="0" err="1"/>
              <a:t>өлшемді</a:t>
            </a:r>
            <a:r>
              <a:rPr lang="ru-RU" sz="2100" dirty="0"/>
              <a:t> </a:t>
            </a:r>
            <a:r>
              <a:rPr lang="ru-RU" sz="2100" dirty="0" err="1"/>
              <a:t>құрылымы</a:t>
            </a:r>
            <a:r>
              <a:rPr lang="ru-RU" sz="2100" dirty="0"/>
              <a:t>, </a:t>
            </a:r>
            <a:r>
              <a:rPr lang="ru-RU" sz="2100" dirty="0" err="1"/>
              <a:t>яғни</a:t>
            </a:r>
            <a:r>
              <a:rPr lang="ru-RU" sz="2100" dirty="0"/>
              <a:t> </a:t>
            </a:r>
            <a:r>
              <a:rPr lang="ru-RU" sz="2100" dirty="0" err="1"/>
              <a:t>молекуланың</a:t>
            </a:r>
            <a:r>
              <a:rPr lang="ru-RU" sz="2100" dirty="0"/>
              <a:t> </a:t>
            </a:r>
            <a:r>
              <a:rPr lang="ru-RU" sz="2100" dirty="0" err="1"/>
              <a:t>конфигурациясы</a:t>
            </a:r>
            <a:r>
              <a:rPr lang="ru-RU" sz="2100" dirty="0"/>
              <a:t> мен </a:t>
            </a:r>
            <a:r>
              <a:rPr lang="ru-RU" sz="2100" dirty="0" err="1"/>
              <a:t>конформациясы</a:t>
            </a:r>
            <a:r>
              <a:rPr lang="ru-RU" sz="2100" dirty="0"/>
              <a:t> </a:t>
            </a:r>
            <a:r>
              <a:rPr lang="ru-RU" sz="2100" dirty="0" err="1"/>
              <a:t>ескерілетін</a:t>
            </a:r>
            <a:r>
              <a:rPr lang="ru-RU" sz="2100" dirty="0"/>
              <a:t> </a:t>
            </a:r>
            <a:r>
              <a:rPr lang="ru-RU" sz="2100" dirty="0" err="1"/>
              <a:t>құрылымдар</a:t>
            </a:r>
            <a:r>
              <a:rPr lang="ru-RU" sz="2100" dirty="0"/>
              <a:t>, </a:t>
            </a:r>
            <a:r>
              <a:rPr lang="ru-RU" sz="2100" dirty="0" err="1"/>
              <a:t>биологиялық</a:t>
            </a:r>
            <a:r>
              <a:rPr lang="ru-RU" sz="2100" dirty="0"/>
              <a:t> </a:t>
            </a:r>
            <a:r>
              <a:rPr lang="ru-RU" sz="2100" dirty="0" err="1"/>
              <a:t>өзара</a:t>
            </a:r>
            <a:r>
              <a:rPr lang="ru-RU" sz="2100" dirty="0"/>
              <a:t> </a:t>
            </a:r>
            <a:r>
              <a:rPr lang="ru-RU" sz="2100" dirty="0" err="1"/>
              <a:t>әрекеттесуде</a:t>
            </a:r>
            <a:r>
              <a:rPr lang="ru-RU" sz="2100" dirty="0"/>
              <a:t> </a:t>
            </a:r>
            <a:r>
              <a:rPr lang="ru-RU" sz="2100" dirty="0" err="1"/>
              <a:t>өте</a:t>
            </a:r>
            <a:r>
              <a:rPr lang="ru-RU" sz="2100" dirty="0"/>
              <a:t> </a:t>
            </a:r>
            <a:r>
              <a:rPr lang="ru-RU" sz="2100" dirty="0" err="1"/>
              <a:t>маңызды</a:t>
            </a:r>
            <a:r>
              <a:rPr lang="ru-RU" sz="2100" dirty="0"/>
              <a:t> </a:t>
            </a:r>
            <a:r>
              <a:rPr lang="ru-RU" sz="2100" dirty="0" err="1"/>
              <a:t>рөл</a:t>
            </a:r>
            <a:r>
              <a:rPr lang="ru-RU" sz="2100" dirty="0"/>
              <a:t> </a:t>
            </a:r>
            <a:r>
              <a:rPr lang="ru-RU" sz="2100" dirty="0" err="1"/>
              <a:t>атқарады</a:t>
            </a:r>
            <a:r>
              <a:rPr lang="ru-RU" sz="2100" dirty="0"/>
              <a:t>, </a:t>
            </a:r>
            <a:r>
              <a:rPr lang="ru-RU" sz="2100" dirty="0" err="1"/>
              <a:t>мысалы</a:t>
            </a:r>
            <a:r>
              <a:rPr lang="ru-RU" sz="2100" dirty="0"/>
              <a:t>, реагент пен </a:t>
            </a:r>
            <a:r>
              <a:rPr lang="ru-RU" sz="2100" dirty="0" err="1"/>
              <a:t>оның</a:t>
            </a:r>
            <a:r>
              <a:rPr lang="ru-RU" sz="2100" dirty="0"/>
              <a:t> </a:t>
            </a:r>
            <a:r>
              <a:rPr lang="ru-RU" sz="2100" dirty="0" err="1"/>
              <a:t>ферменті</a:t>
            </a:r>
            <a:r>
              <a:rPr lang="ru-RU" sz="2100" dirty="0"/>
              <a:t>, гормон мен </a:t>
            </a:r>
            <a:r>
              <a:rPr lang="ru-RU" sz="2100" dirty="0" err="1"/>
              <a:t>оның</a:t>
            </a:r>
            <a:r>
              <a:rPr lang="ru-RU" sz="2100" dirty="0"/>
              <a:t> </a:t>
            </a:r>
            <a:r>
              <a:rPr lang="ru-RU" sz="2100" dirty="0" err="1"/>
              <a:t>жасуша</a:t>
            </a:r>
            <a:r>
              <a:rPr lang="ru-RU" sz="2100" dirty="0"/>
              <a:t> </a:t>
            </a:r>
            <a:r>
              <a:rPr lang="ru-RU" sz="2100" dirty="0" err="1"/>
              <a:t>бетіндегі</a:t>
            </a:r>
            <a:r>
              <a:rPr lang="ru-RU" sz="2100" dirty="0"/>
              <a:t> рецепторы </a:t>
            </a:r>
            <a:r>
              <a:rPr lang="ru-RU" sz="2100" dirty="0" err="1"/>
              <a:t>немесе</a:t>
            </a:r>
            <a:r>
              <a:rPr lang="ru-RU" sz="2100" dirty="0"/>
              <a:t> антиген мен </a:t>
            </a:r>
            <a:r>
              <a:rPr lang="ru-RU" sz="2100" dirty="0" err="1"/>
              <a:t>арнайы</a:t>
            </a:r>
            <a:r>
              <a:rPr lang="ru-RU" sz="2100" dirty="0"/>
              <a:t> </a:t>
            </a:r>
            <a:r>
              <a:rPr lang="ru-RU" sz="2100" dirty="0" err="1"/>
              <a:t>антидене</a:t>
            </a:r>
            <a:r>
              <a:rPr lang="ru-RU" sz="2100" dirty="0"/>
              <a:t> </a:t>
            </a:r>
            <a:r>
              <a:rPr lang="ru-RU" sz="2100" dirty="0" err="1"/>
              <a:t>арасындағы</a:t>
            </a:r>
            <a:endParaRPr lang="ru-RU" sz="2100" dirty="0"/>
          </a:p>
          <a:p>
            <a:pPr indent="534988" algn="just"/>
            <a:r>
              <a:rPr lang="ru-RU" sz="2100" dirty="0" err="1"/>
              <a:t>Жоғары</a:t>
            </a:r>
            <a:r>
              <a:rPr lang="ru-RU" sz="2100" dirty="0"/>
              <a:t> </a:t>
            </a:r>
            <a:r>
              <a:rPr lang="ru-RU" sz="2100" dirty="0" err="1"/>
              <a:t>дәлдіктегі</a:t>
            </a:r>
            <a:r>
              <a:rPr lang="ru-RU" sz="2100" dirty="0"/>
              <a:t> </a:t>
            </a:r>
            <a:r>
              <a:rPr lang="ru-RU" sz="2100" dirty="0" err="1"/>
              <a:t>физикалық</a:t>
            </a:r>
            <a:r>
              <a:rPr lang="ru-RU" sz="2100" dirty="0"/>
              <a:t> </a:t>
            </a:r>
            <a:r>
              <a:rPr lang="ru-RU" sz="2100" dirty="0" err="1"/>
              <a:t>әдістерді</a:t>
            </a:r>
            <a:r>
              <a:rPr lang="ru-RU" sz="2100" dirty="0"/>
              <a:t> </a:t>
            </a:r>
            <a:r>
              <a:rPr lang="ru-RU" sz="2100" dirty="0" err="1"/>
              <a:t>қолдану</a:t>
            </a:r>
            <a:r>
              <a:rPr lang="ru-RU" sz="2100" dirty="0"/>
              <a:t> </a:t>
            </a:r>
            <a:r>
              <a:rPr lang="ru-RU" sz="2100" dirty="0" err="1"/>
              <a:t>арқылы</a:t>
            </a:r>
            <a:r>
              <a:rPr lang="ru-RU" sz="2100" dirty="0"/>
              <a:t> </a:t>
            </a:r>
            <a:r>
              <a:rPr lang="ru-RU" sz="2100" dirty="0" err="1"/>
              <a:t>биомолекулалардың</a:t>
            </a:r>
            <a:r>
              <a:rPr lang="ru-RU" sz="2100" dirty="0"/>
              <a:t> </a:t>
            </a:r>
            <a:r>
              <a:rPr lang="ru-RU" sz="2100" dirty="0" err="1"/>
              <a:t>стереохимиясын</a:t>
            </a:r>
            <a:r>
              <a:rPr lang="ru-RU" sz="2100" dirty="0"/>
              <a:t> </a:t>
            </a:r>
            <a:r>
              <a:rPr lang="ru-RU" sz="2100" dirty="0" err="1"/>
              <a:t>зерттеу</a:t>
            </a:r>
            <a:r>
              <a:rPr lang="ru-RU" sz="2100" dirty="0"/>
              <a:t> </a:t>
            </a:r>
            <a:r>
              <a:rPr lang="ru-RU" sz="2100" dirty="0" err="1"/>
              <a:t>жасуша</a:t>
            </a:r>
            <a:r>
              <a:rPr lang="ru-RU" sz="2100" dirty="0"/>
              <a:t> </a:t>
            </a:r>
            <a:r>
              <a:rPr lang="ru-RU" sz="2100" dirty="0" err="1"/>
              <a:t>құрылымы</a:t>
            </a:r>
            <a:r>
              <a:rPr lang="ru-RU" sz="2100" dirty="0"/>
              <a:t> мен </a:t>
            </a:r>
            <a:r>
              <a:rPr lang="ru-RU" sz="2100" dirty="0" err="1"/>
              <a:t>оның</a:t>
            </a:r>
            <a:r>
              <a:rPr lang="ru-RU" sz="2100" dirty="0"/>
              <a:t> </a:t>
            </a:r>
            <a:r>
              <a:rPr lang="ru-RU" sz="2100" dirty="0" err="1"/>
              <a:t>биохимиялық</a:t>
            </a:r>
            <a:r>
              <a:rPr lang="ru-RU" sz="2100" dirty="0"/>
              <a:t> </a:t>
            </a:r>
            <a:r>
              <a:rPr lang="ru-RU" sz="2100" dirty="0" err="1"/>
              <a:t>қызметтері</a:t>
            </a:r>
            <a:r>
              <a:rPr lang="ru-RU" sz="2100" dirty="0"/>
              <a:t> </a:t>
            </a:r>
            <a:r>
              <a:rPr lang="ru-RU" sz="2100" dirty="0" err="1"/>
              <a:t>саласындағы</a:t>
            </a:r>
            <a:r>
              <a:rPr lang="ru-RU" sz="2100" dirty="0"/>
              <a:t> </a:t>
            </a:r>
            <a:r>
              <a:rPr lang="ru-RU" sz="2100" dirty="0" err="1"/>
              <a:t>заманауи</a:t>
            </a:r>
            <a:r>
              <a:rPr lang="ru-RU" sz="2100" dirty="0"/>
              <a:t> </a:t>
            </a:r>
            <a:r>
              <a:rPr lang="ru-RU" sz="2100" dirty="0" err="1"/>
              <a:t>зерттеулердің</a:t>
            </a:r>
            <a:r>
              <a:rPr lang="ru-RU" sz="2100" dirty="0"/>
              <a:t> </a:t>
            </a:r>
            <a:r>
              <a:rPr lang="ru-RU" sz="2100" dirty="0" err="1"/>
              <a:t>маңызды</a:t>
            </a:r>
            <a:r>
              <a:rPr lang="ru-RU" sz="2100" dirty="0"/>
              <a:t> </a:t>
            </a:r>
            <a:r>
              <a:rPr lang="ru-RU" sz="2100" dirty="0" err="1"/>
              <a:t>бөлігі</a:t>
            </a:r>
            <a:r>
              <a:rPr lang="ru-RU" sz="2100" dirty="0"/>
              <a:t> </a:t>
            </a:r>
            <a:r>
              <a:rPr lang="ru-RU" sz="2100" dirty="0" err="1"/>
              <a:t>болып</a:t>
            </a:r>
            <a:r>
              <a:rPr lang="ru-RU" sz="2100" dirty="0"/>
              <a:t> </a:t>
            </a:r>
            <a:r>
              <a:rPr lang="ru-RU" sz="2100" dirty="0" err="1"/>
              <a:t>табылады</a:t>
            </a:r>
            <a:r>
              <a:rPr lang="ru-RU" sz="2100" dirty="0"/>
              <a:t>.</a:t>
            </a:r>
          </a:p>
          <a:p>
            <a:pPr indent="534988" algn="just"/>
            <a:r>
              <a:rPr lang="en-US" sz="2100" dirty="0"/>
              <a:t>STEREO-SPECIFIC - </a:t>
            </a:r>
            <a:r>
              <a:rPr lang="ru-RU" sz="2100" dirty="0" err="1"/>
              <a:t>стереорегулярлы</a:t>
            </a:r>
            <a:r>
              <a:rPr lang="ru-RU" sz="2100" dirty="0"/>
              <a:t> </a:t>
            </a:r>
            <a:r>
              <a:rPr lang="ru-RU" sz="2100" dirty="0" err="1"/>
              <a:t>полимердің</a:t>
            </a:r>
            <a:r>
              <a:rPr lang="ru-RU" sz="2100" dirty="0"/>
              <a:t> </a:t>
            </a:r>
            <a:r>
              <a:rPr lang="ru-RU" sz="2100" dirty="0" err="1"/>
              <a:t>түзілуіне</a:t>
            </a:r>
            <a:r>
              <a:rPr lang="ru-RU" sz="2100" dirty="0"/>
              <a:t> </a:t>
            </a:r>
            <a:r>
              <a:rPr lang="ru-RU" sz="2100" dirty="0" err="1"/>
              <a:t>әкеледі</a:t>
            </a:r>
            <a:r>
              <a:rPr lang="ru-RU" sz="2100" dirty="0"/>
              <a:t>.</a:t>
            </a:r>
          </a:p>
          <a:p>
            <a:pPr indent="534988" algn="just"/>
            <a:r>
              <a:rPr lang="ru-RU" sz="2100" dirty="0"/>
              <a:t>ПОЛИМЕРЛЕР – СТЕРЕОРЕГУЛЯЛЫҚ ПОЛИМЕРЛЕР – </a:t>
            </a:r>
            <a:r>
              <a:rPr lang="ru-RU" sz="2100" dirty="0" err="1"/>
              <a:t>макромолекулалары</a:t>
            </a:r>
            <a:r>
              <a:rPr lang="ru-RU" sz="2100" dirty="0"/>
              <a:t> </a:t>
            </a:r>
            <a:r>
              <a:rPr lang="ru-RU" sz="2100" dirty="0" err="1"/>
              <a:t>химиялық</a:t>
            </a:r>
            <a:r>
              <a:rPr lang="ru-RU" sz="2100" dirty="0"/>
              <a:t> </a:t>
            </a:r>
            <a:r>
              <a:rPr lang="ru-RU" sz="2100" dirty="0" err="1"/>
              <a:t>құрамы</a:t>
            </a:r>
            <a:r>
              <a:rPr lang="ru-RU" sz="2100" dirty="0"/>
              <a:t> </a:t>
            </a:r>
            <a:r>
              <a:rPr lang="ru-RU" sz="2100" dirty="0" err="1"/>
              <a:t>бойынша</a:t>
            </a:r>
            <a:r>
              <a:rPr lang="ru-RU" sz="2100" dirty="0"/>
              <a:t> </a:t>
            </a:r>
            <a:r>
              <a:rPr lang="ru-RU" sz="2100" dirty="0" err="1"/>
              <a:t>бірдей</a:t>
            </a:r>
            <a:r>
              <a:rPr lang="ru-RU" sz="2100" dirty="0"/>
              <a:t> </a:t>
            </a:r>
            <a:r>
              <a:rPr lang="ru-RU" sz="2100" dirty="0" err="1"/>
              <a:t>бірліктерден</a:t>
            </a:r>
            <a:r>
              <a:rPr lang="ru-RU" sz="2100" dirty="0"/>
              <a:t> </a:t>
            </a:r>
            <a:r>
              <a:rPr lang="ru-RU" sz="2100" dirty="0" err="1"/>
              <a:t>тұратын</a:t>
            </a:r>
            <a:r>
              <a:rPr lang="ru-RU" sz="2100" dirty="0"/>
              <a:t> </a:t>
            </a:r>
            <a:r>
              <a:rPr lang="ru-RU" sz="2100" dirty="0" err="1"/>
              <a:t>және</a:t>
            </a:r>
            <a:r>
              <a:rPr lang="ru-RU" sz="2100" dirty="0"/>
              <a:t> </a:t>
            </a:r>
            <a:r>
              <a:rPr lang="ru-RU" sz="2100" dirty="0" err="1"/>
              <a:t>кеңістіктік</a:t>
            </a:r>
            <a:r>
              <a:rPr lang="ru-RU" sz="2100" dirty="0"/>
              <a:t> </a:t>
            </a:r>
            <a:r>
              <a:rPr lang="ru-RU" sz="2100" dirty="0" err="1"/>
              <a:t>конфигурациялары</a:t>
            </a:r>
            <a:r>
              <a:rPr lang="ru-RU" sz="2100" dirty="0"/>
              <a:t> </a:t>
            </a:r>
            <a:r>
              <a:rPr lang="ru-RU" sz="2100" dirty="0" err="1"/>
              <a:t>бірдей</a:t>
            </a:r>
            <a:r>
              <a:rPr lang="ru-RU" sz="2100" dirty="0"/>
              <a:t> (</a:t>
            </a:r>
            <a:r>
              <a:rPr lang="ru-RU" sz="2100" dirty="0" err="1"/>
              <a:t>немесе</a:t>
            </a:r>
            <a:r>
              <a:rPr lang="ru-RU" sz="2100" dirty="0"/>
              <a:t> </a:t>
            </a:r>
            <a:r>
              <a:rPr lang="ru-RU" sz="2100" dirty="0" err="1"/>
              <a:t>әртүрлі</a:t>
            </a:r>
            <a:r>
              <a:rPr lang="ru-RU" sz="2100" dirty="0"/>
              <a:t>, </a:t>
            </a:r>
            <a:r>
              <a:rPr lang="ru-RU" sz="2100" dirty="0" err="1"/>
              <a:t>бірақ</a:t>
            </a:r>
            <a:r>
              <a:rPr lang="ru-RU" sz="2100" dirty="0"/>
              <a:t> </a:t>
            </a:r>
            <a:r>
              <a:rPr lang="ru-RU" sz="2100" dirty="0" err="1"/>
              <a:t>белгілі</a:t>
            </a:r>
            <a:r>
              <a:rPr lang="ru-RU" sz="2100" dirty="0"/>
              <a:t> </a:t>
            </a:r>
            <a:r>
              <a:rPr lang="ru-RU" sz="2100" dirty="0" err="1"/>
              <a:t>бір</a:t>
            </a:r>
            <a:r>
              <a:rPr lang="ru-RU" sz="2100" dirty="0"/>
              <a:t> </a:t>
            </a:r>
            <a:r>
              <a:rPr lang="ru-RU" sz="2100" dirty="0" err="1"/>
              <a:t>кезеңділікте</a:t>
            </a:r>
            <a:r>
              <a:rPr lang="ru-RU" sz="2100" dirty="0"/>
              <a:t> </a:t>
            </a:r>
            <a:r>
              <a:rPr lang="ru-RU" sz="2100" dirty="0" err="1"/>
              <a:t>кезектесіп</a:t>
            </a:r>
            <a:r>
              <a:rPr lang="ru-RU" sz="2100" dirty="0"/>
              <a:t> </a:t>
            </a:r>
            <a:r>
              <a:rPr lang="ru-RU" sz="2100" dirty="0" err="1"/>
              <a:t>отыратын</a:t>
            </a:r>
            <a:r>
              <a:rPr lang="ru-RU" sz="2100" dirty="0"/>
              <a:t>) </a:t>
            </a:r>
            <a:r>
              <a:rPr lang="ru-RU" sz="2100" dirty="0" err="1"/>
              <a:t>жоғары</a:t>
            </a:r>
            <a:r>
              <a:rPr lang="ru-RU" sz="2100" dirty="0"/>
              <a:t> </a:t>
            </a:r>
            <a:r>
              <a:rPr lang="ru-RU" sz="2100" dirty="0" err="1"/>
              <a:t>молекулалы</a:t>
            </a:r>
            <a:r>
              <a:rPr lang="ru-RU" sz="2100" dirty="0"/>
              <a:t> </a:t>
            </a:r>
            <a:r>
              <a:rPr lang="ru-RU" sz="2100" dirty="0" err="1"/>
              <a:t>қосылыстар</a:t>
            </a:r>
            <a:r>
              <a:rPr lang="ru-RU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0716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804" y="323882"/>
            <a:ext cx="1150763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100" b="1" dirty="0" err="1">
                <a:solidFill>
                  <a:srgbClr val="FF0000"/>
                </a:solidFill>
              </a:rPr>
              <a:t>Биохимияның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химиялық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негіздері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тарауының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қысқаша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мазмұны</a:t>
            </a:r>
            <a:endParaRPr lang="ru-RU" sz="2100" b="1" dirty="0">
              <a:solidFill>
                <a:srgbClr val="FF0000"/>
              </a:solidFill>
            </a:endParaRPr>
          </a:p>
          <a:p>
            <a:pPr indent="534988" algn="just"/>
            <a:r>
              <a:rPr lang="ru-RU" sz="2100" dirty="0"/>
              <a:t>■ </a:t>
            </a:r>
            <a:r>
              <a:rPr lang="ru-RU" sz="2100" b="1" dirty="0" err="1"/>
              <a:t>Көміртек</a:t>
            </a:r>
            <a:r>
              <a:rPr lang="ru-RU" sz="2100" b="1" dirty="0"/>
              <a:t> </a:t>
            </a:r>
            <a:r>
              <a:rPr lang="ru-RU" sz="2100" b="1" dirty="0" err="1"/>
              <a:t>байланыстарының</a:t>
            </a:r>
            <a:r>
              <a:rPr lang="ru-RU" sz="2100" b="1" dirty="0"/>
              <a:t> </a:t>
            </a:r>
            <a:r>
              <a:rPr lang="ru-RU" sz="2100" dirty="0" err="1"/>
              <a:t>әртүрлілігіне</a:t>
            </a:r>
            <a:r>
              <a:rPr lang="ru-RU" sz="2100" dirty="0"/>
              <a:t> </a:t>
            </a:r>
            <a:r>
              <a:rPr lang="ru-RU" sz="2100" dirty="0" err="1"/>
              <a:t>байланысты</a:t>
            </a:r>
            <a:r>
              <a:rPr lang="ru-RU" sz="2100" dirty="0"/>
              <a:t> </a:t>
            </a:r>
            <a:r>
              <a:rPr lang="ru-RU" sz="2100" dirty="0" err="1"/>
              <a:t>биомолекулаларға</a:t>
            </a:r>
            <a:r>
              <a:rPr lang="ru-RU" sz="2100" dirty="0"/>
              <a:t> </a:t>
            </a:r>
            <a:r>
              <a:rPr lang="ru-RU" sz="2100" dirty="0" err="1"/>
              <a:t>олардың</a:t>
            </a:r>
            <a:r>
              <a:rPr lang="ru-RU" sz="2100" dirty="0"/>
              <a:t> </a:t>
            </a:r>
            <a:r>
              <a:rPr lang="ru-RU" sz="2100" dirty="0" err="1"/>
              <a:t>биологиялық</a:t>
            </a:r>
            <a:r>
              <a:rPr lang="ru-RU" sz="2100" dirty="0"/>
              <a:t> </a:t>
            </a:r>
            <a:r>
              <a:rPr lang="ru-RU" sz="2100" dirty="0" err="1"/>
              <a:t>және</a:t>
            </a:r>
            <a:r>
              <a:rPr lang="ru-RU" sz="2100" dirty="0"/>
              <a:t> </a:t>
            </a:r>
            <a:r>
              <a:rPr lang="ru-RU" sz="2100" dirty="0" err="1"/>
              <a:t>химиялық</a:t>
            </a:r>
            <a:r>
              <a:rPr lang="ru-RU" sz="2100" dirty="0"/>
              <a:t> </a:t>
            </a:r>
            <a:r>
              <a:rPr lang="ru-RU" sz="2100" dirty="0" err="1"/>
              <a:t>ерекшелігін</a:t>
            </a:r>
            <a:r>
              <a:rPr lang="ru-RU" sz="2100" dirty="0"/>
              <a:t> </a:t>
            </a:r>
            <a:r>
              <a:rPr lang="ru-RU" sz="2100" dirty="0" err="1"/>
              <a:t>беретін</a:t>
            </a:r>
            <a:r>
              <a:rPr lang="ru-RU" sz="2100" dirty="0"/>
              <a:t> </a:t>
            </a:r>
            <a:r>
              <a:rPr lang="ru-RU" sz="2100" dirty="0" err="1"/>
              <a:t>әртүрлі</a:t>
            </a:r>
            <a:r>
              <a:rPr lang="ru-RU" sz="2100" dirty="0"/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функционалды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топтары</a:t>
            </a:r>
            <a:r>
              <a:rPr lang="ru-RU" sz="2100" b="1" dirty="0">
                <a:solidFill>
                  <a:srgbClr val="FF0000"/>
                </a:solidFill>
              </a:rPr>
              <a:t> бар </a:t>
            </a:r>
            <a:r>
              <a:rPr lang="ru-RU" sz="2100" b="1" dirty="0" err="1">
                <a:solidFill>
                  <a:srgbClr val="FF0000"/>
                </a:solidFill>
              </a:rPr>
              <a:t>көміртек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қаңқаларының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 err="1"/>
              <a:t>кең</a:t>
            </a:r>
            <a:r>
              <a:rPr lang="ru-RU" sz="2100" dirty="0"/>
              <a:t> </a:t>
            </a:r>
            <a:r>
              <a:rPr lang="ru-RU" sz="2100" dirty="0" err="1"/>
              <a:t>ауқымы</a:t>
            </a:r>
            <a:r>
              <a:rPr lang="ru-RU" sz="2100" dirty="0"/>
              <a:t> </a:t>
            </a:r>
            <a:r>
              <a:rPr lang="ru-RU" sz="2100" dirty="0" err="1"/>
              <a:t>болуы</a:t>
            </a:r>
            <a:r>
              <a:rPr lang="ru-RU" sz="2100" dirty="0"/>
              <a:t> </a:t>
            </a:r>
            <a:r>
              <a:rPr lang="ru-RU" sz="2100" dirty="0" err="1"/>
              <a:t>мүмкін</a:t>
            </a:r>
            <a:r>
              <a:rPr lang="ru-RU" sz="2100" dirty="0"/>
              <a:t>.</a:t>
            </a:r>
          </a:p>
          <a:p>
            <a:pPr indent="534988" algn="just"/>
            <a:r>
              <a:rPr lang="ru-RU" sz="2100" dirty="0"/>
              <a:t>■ </a:t>
            </a:r>
            <a:r>
              <a:rPr lang="ru-RU" sz="2100" b="1" dirty="0" err="1"/>
              <a:t>Бірнеше</a:t>
            </a:r>
            <a:r>
              <a:rPr lang="ru-RU" sz="2100" b="1" dirty="0"/>
              <a:t> </a:t>
            </a:r>
            <a:r>
              <a:rPr lang="ru-RU" sz="2100" b="1" dirty="0" err="1"/>
              <a:t>жүздеген</a:t>
            </a:r>
            <a:r>
              <a:rPr lang="ru-RU" sz="2100" b="1" dirty="0"/>
              <a:t> </a:t>
            </a:r>
            <a:r>
              <a:rPr lang="ru-RU" sz="2100" b="1" dirty="0" err="1"/>
              <a:t>шағын</a:t>
            </a:r>
            <a:r>
              <a:rPr lang="ru-RU" sz="2100" b="1" dirty="0"/>
              <a:t> </a:t>
            </a:r>
            <a:r>
              <a:rPr lang="ru-RU" sz="2100" b="1" dirty="0" err="1"/>
              <a:t>молекулалардың</a:t>
            </a:r>
            <a:r>
              <a:rPr lang="ru-RU" sz="2100" b="1" dirty="0"/>
              <a:t> </a:t>
            </a:r>
            <a:r>
              <a:rPr lang="ru-RU" sz="2100" dirty="0" err="1"/>
              <a:t>дерлік</a:t>
            </a:r>
            <a:r>
              <a:rPr lang="ru-RU" sz="2100" dirty="0"/>
              <a:t> </a:t>
            </a:r>
            <a:r>
              <a:rPr lang="ru-RU" sz="2100" dirty="0" err="1"/>
              <a:t>әмбебап</a:t>
            </a:r>
            <a:r>
              <a:rPr lang="ru-RU" sz="2100" dirty="0"/>
              <a:t> </a:t>
            </a:r>
            <a:r>
              <a:rPr lang="ru-RU" sz="2100" dirty="0" err="1"/>
              <a:t>жиынтығы</a:t>
            </a:r>
            <a:r>
              <a:rPr lang="ru-RU" sz="2100" dirty="0"/>
              <a:t> </a:t>
            </a:r>
            <a:r>
              <a:rPr lang="ru-RU" sz="2100" dirty="0" err="1"/>
              <a:t>тірі</a:t>
            </a:r>
            <a:r>
              <a:rPr lang="ru-RU" sz="2100" dirty="0"/>
              <a:t> </a:t>
            </a:r>
            <a:r>
              <a:rPr lang="ru-RU" sz="2100" dirty="0" err="1"/>
              <a:t>жасушаларда</a:t>
            </a:r>
            <a:r>
              <a:rPr lang="ru-RU" sz="2100" dirty="0"/>
              <a:t> </a:t>
            </a:r>
            <a:r>
              <a:rPr lang="ru-RU" sz="2100" dirty="0" err="1"/>
              <a:t>кездеседі</a:t>
            </a:r>
            <a:r>
              <a:rPr lang="ru-RU" sz="2100" dirty="0"/>
              <a:t>. </a:t>
            </a:r>
            <a:r>
              <a:rPr lang="ru-RU" sz="2100" dirty="0" err="1"/>
              <a:t>Бұл</a:t>
            </a:r>
            <a:r>
              <a:rPr lang="ru-RU" sz="2100" dirty="0"/>
              <a:t> </a:t>
            </a:r>
            <a:r>
              <a:rPr lang="ru-RU" sz="2100" dirty="0" err="1"/>
              <a:t>молекулалардың</a:t>
            </a:r>
            <a:r>
              <a:rPr lang="ru-RU" sz="2100" dirty="0"/>
              <a:t> </a:t>
            </a:r>
            <a:r>
              <a:rPr lang="ru-RU" sz="2100" dirty="0" err="1"/>
              <a:t>өзара</a:t>
            </a:r>
            <a:r>
              <a:rPr lang="ru-RU" sz="2100" dirty="0"/>
              <a:t> </a:t>
            </a:r>
            <a:r>
              <a:rPr lang="ru-RU" sz="2100" dirty="0" err="1"/>
              <a:t>метаболикалық</a:t>
            </a:r>
            <a:r>
              <a:rPr lang="ru-RU" sz="2100" dirty="0"/>
              <a:t> </a:t>
            </a:r>
            <a:r>
              <a:rPr lang="ru-RU" sz="2100" dirty="0" err="1"/>
              <a:t>түрленуінің</a:t>
            </a:r>
            <a:r>
              <a:rPr lang="ru-RU" sz="2100" dirty="0"/>
              <a:t> </a:t>
            </a:r>
            <a:r>
              <a:rPr lang="ru-RU" sz="2100" dirty="0" err="1"/>
              <a:t>негізгі</a:t>
            </a:r>
            <a:r>
              <a:rPr lang="ru-RU" sz="2100" dirty="0"/>
              <a:t> </a:t>
            </a:r>
            <a:r>
              <a:rPr lang="ru-RU" sz="2100" dirty="0" err="1"/>
              <a:t>жолдары</a:t>
            </a:r>
            <a:r>
              <a:rPr lang="ru-RU" sz="2100" dirty="0"/>
              <a:t> эволюция </a:t>
            </a:r>
            <a:r>
              <a:rPr lang="ru-RU" sz="2100" dirty="0" err="1"/>
              <a:t>барысында</a:t>
            </a:r>
            <a:r>
              <a:rPr lang="ru-RU" sz="2100" dirty="0"/>
              <a:t> аз </a:t>
            </a:r>
            <a:r>
              <a:rPr lang="ru-RU" sz="2100" dirty="0" err="1"/>
              <a:t>өзгерді</a:t>
            </a:r>
            <a:r>
              <a:rPr lang="ru-RU" sz="2100" dirty="0"/>
              <a:t>.</a:t>
            </a:r>
          </a:p>
          <a:p>
            <a:pPr indent="534988" algn="just"/>
            <a:r>
              <a:rPr lang="ru-RU" sz="2100" dirty="0"/>
              <a:t>■ </a:t>
            </a:r>
            <a:r>
              <a:rPr lang="ru-RU" sz="2100" b="1" dirty="0" err="1"/>
              <a:t>Белоктар</a:t>
            </a:r>
            <a:r>
              <a:rPr lang="ru-RU" sz="2100" b="1" dirty="0"/>
              <a:t> мен нуклеин </a:t>
            </a:r>
            <a:r>
              <a:rPr lang="ru-RU" sz="2100" b="1" dirty="0" err="1"/>
              <a:t>қышқылдары</a:t>
            </a:r>
            <a:r>
              <a:rPr lang="ru-RU" sz="2100" b="1" dirty="0"/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қарапайым</a:t>
            </a:r>
            <a:r>
              <a:rPr lang="ru-RU" sz="2100" b="1" dirty="0">
                <a:solidFill>
                  <a:srgbClr val="FF0000"/>
                </a:solidFill>
              </a:rPr>
              <a:t> мономер </a:t>
            </a:r>
            <a:r>
              <a:rPr lang="ru-RU" sz="2100" b="1" dirty="0" err="1">
                <a:solidFill>
                  <a:srgbClr val="FF0000"/>
                </a:solidFill>
              </a:rPr>
              <a:t>бірліктерінен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 err="1"/>
              <a:t>тұратын</a:t>
            </a:r>
            <a:r>
              <a:rPr lang="ru-RU" sz="2100" dirty="0"/>
              <a:t> </a:t>
            </a:r>
            <a:r>
              <a:rPr lang="ru-RU" sz="2100" b="1" dirty="0" err="1"/>
              <a:t>сызықты</a:t>
            </a:r>
            <a:r>
              <a:rPr lang="ru-RU" sz="2100" b="1" dirty="0"/>
              <a:t> </a:t>
            </a:r>
            <a:r>
              <a:rPr lang="ru-RU" sz="2100" b="1" dirty="0" err="1"/>
              <a:t>полимерлер</a:t>
            </a:r>
            <a:r>
              <a:rPr lang="ru-RU" sz="2100" b="1" dirty="0"/>
              <a:t>;</a:t>
            </a:r>
            <a:r>
              <a:rPr lang="ru-RU" sz="2100" dirty="0"/>
              <a:t> </a:t>
            </a:r>
            <a:r>
              <a:rPr lang="ru-RU" sz="2100" dirty="0" err="1"/>
              <a:t>олардың</a:t>
            </a:r>
            <a:r>
              <a:rPr lang="ru-RU" sz="2100" dirty="0"/>
              <a:t> </a:t>
            </a:r>
            <a:r>
              <a:rPr lang="ru-RU" sz="2100" b="1" dirty="0" err="1"/>
              <a:t>тізбегі</a:t>
            </a:r>
            <a:r>
              <a:rPr lang="ru-RU" sz="2100" dirty="0"/>
              <a:t> </a:t>
            </a:r>
            <a:r>
              <a:rPr lang="ru-RU" sz="2100" dirty="0" err="1"/>
              <a:t>әрбір</a:t>
            </a:r>
            <a:r>
              <a:rPr lang="ru-RU" sz="2100" dirty="0"/>
              <a:t> </a:t>
            </a:r>
            <a:r>
              <a:rPr lang="ru-RU" sz="2100" b="1" dirty="0" err="1"/>
              <a:t>молекуланың</a:t>
            </a:r>
            <a:r>
              <a:rPr lang="ru-RU" sz="2100" dirty="0"/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үш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өлшемді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құрылымын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 err="1"/>
              <a:t>және</a:t>
            </a:r>
            <a:r>
              <a:rPr lang="ru-RU" sz="2100" dirty="0"/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биологиялық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қызметін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анықтайтын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ақпаратты</a:t>
            </a:r>
            <a:r>
              <a:rPr lang="ru-RU" sz="2100" dirty="0"/>
              <a:t> </a:t>
            </a:r>
            <a:r>
              <a:rPr lang="ru-RU" sz="2100" dirty="0" err="1"/>
              <a:t>тасымалдайды</a:t>
            </a:r>
            <a:r>
              <a:rPr lang="ru-RU" sz="2100" dirty="0"/>
              <a:t>.</a:t>
            </a:r>
          </a:p>
          <a:p>
            <a:pPr indent="534988" algn="just"/>
            <a:r>
              <a:rPr lang="ru-RU" sz="2100" dirty="0"/>
              <a:t>■ </a:t>
            </a:r>
            <a:r>
              <a:rPr lang="ru-RU" sz="2100" b="1" dirty="0" err="1">
                <a:solidFill>
                  <a:srgbClr val="FF0000"/>
                </a:solidFill>
              </a:rPr>
              <a:t>Молекуланың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конфигурациясы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/>
              <a:t>коваленттік</a:t>
            </a:r>
            <a:r>
              <a:rPr lang="ru-RU" sz="2100" b="1" dirty="0"/>
              <a:t> </a:t>
            </a:r>
            <a:r>
              <a:rPr lang="ru-RU" sz="2100" b="1" dirty="0" err="1"/>
              <a:t>байланыс</a:t>
            </a:r>
            <a:r>
              <a:rPr lang="ru-RU" sz="2100" b="1" dirty="0"/>
              <a:t> </a:t>
            </a:r>
            <a:r>
              <a:rPr lang="ru-RU" sz="2100" b="1" dirty="0" err="1"/>
              <a:t>үзілгенде</a:t>
            </a:r>
            <a:r>
              <a:rPr lang="ru-RU" sz="2100" b="1" dirty="0"/>
              <a:t> </a:t>
            </a:r>
            <a:r>
              <a:rPr lang="ru-RU" sz="2100" dirty="0" err="1"/>
              <a:t>ғана</a:t>
            </a:r>
            <a:r>
              <a:rPr lang="ru-RU" sz="2100" dirty="0"/>
              <a:t> </a:t>
            </a:r>
            <a:r>
              <a:rPr lang="ru-RU" sz="2100" dirty="0" err="1"/>
              <a:t>өзгереді</a:t>
            </a:r>
            <a:r>
              <a:rPr lang="ru-RU" sz="2100" dirty="0"/>
              <a:t>. </a:t>
            </a:r>
            <a:r>
              <a:rPr lang="ru-RU" sz="2100" dirty="0" err="1"/>
              <a:t>Егер</a:t>
            </a:r>
            <a:r>
              <a:rPr lang="ru-RU" sz="2100" dirty="0"/>
              <a:t> </a:t>
            </a:r>
            <a:r>
              <a:rPr lang="ru-RU" sz="2100" dirty="0" err="1"/>
              <a:t>көміртек</a:t>
            </a:r>
            <a:r>
              <a:rPr lang="ru-RU" sz="2100" dirty="0"/>
              <a:t> </a:t>
            </a:r>
            <a:r>
              <a:rPr lang="ru-RU" sz="2100" dirty="0" err="1"/>
              <a:t>атомында</a:t>
            </a:r>
            <a:r>
              <a:rPr lang="ru-RU" sz="2100" dirty="0"/>
              <a:t> </a:t>
            </a:r>
            <a:r>
              <a:rPr lang="ru-RU" sz="2100" dirty="0" err="1"/>
              <a:t>төрт</a:t>
            </a:r>
            <a:r>
              <a:rPr lang="ru-RU" sz="2100" dirty="0"/>
              <a:t> </a:t>
            </a:r>
            <a:r>
              <a:rPr lang="ru-RU" sz="2100" dirty="0" err="1"/>
              <a:t>түрлі</a:t>
            </a:r>
            <a:r>
              <a:rPr lang="ru-RU" sz="2100" dirty="0"/>
              <a:t> </a:t>
            </a:r>
            <a:r>
              <a:rPr lang="ru-RU" sz="2100" dirty="0" err="1"/>
              <a:t>орынбасушы</a:t>
            </a:r>
            <a:r>
              <a:rPr lang="ru-RU" sz="2100" dirty="0"/>
              <a:t> </a:t>
            </a:r>
            <a:r>
              <a:rPr lang="ru-RU" sz="2100" dirty="0" err="1"/>
              <a:t>топтары</a:t>
            </a:r>
            <a:r>
              <a:rPr lang="ru-RU" sz="2100" dirty="0"/>
              <a:t> </a:t>
            </a:r>
            <a:r>
              <a:rPr lang="ru-RU" sz="2100" dirty="0" err="1"/>
              <a:t>болса</a:t>
            </a:r>
            <a:r>
              <a:rPr lang="ru-RU" sz="2100" dirty="0"/>
              <a:t> (</a:t>
            </a:r>
            <a:r>
              <a:rPr lang="ru-RU" sz="2100" dirty="0" err="1"/>
              <a:t>хиральды</a:t>
            </a:r>
            <a:r>
              <a:rPr lang="ru-RU" sz="2100" dirty="0"/>
              <a:t> атом), </a:t>
            </a:r>
            <a:r>
              <a:rPr lang="ru-RU" sz="2100" dirty="0" err="1"/>
              <a:t>онда</a:t>
            </a:r>
            <a:r>
              <a:rPr lang="ru-RU" sz="2100" dirty="0"/>
              <a:t> </a:t>
            </a:r>
            <a:r>
              <a:rPr lang="ru-RU" sz="2100" dirty="0" err="1"/>
              <a:t>бұл</a:t>
            </a:r>
            <a:r>
              <a:rPr lang="ru-RU" sz="2100" dirty="0"/>
              <a:t> </a:t>
            </a:r>
            <a:r>
              <a:rPr lang="ru-RU" sz="2100" dirty="0" err="1"/>
              <a:t>орынбасарлар</a:t>
            </a:r>
            <a:r>
              <a:rPr lang="ru-RU" sz="2100" dirty="0"/>
              <a:t> </a:t>
            </a:r>
            <a:r>
              <a:rPr lang="ru-RU" sz="2100" dirty="0" err="1"/>
              <a:t>кеңістікте</a:t>
            </a:r>
            <a:r>
              <a:rPr lang="ru-RU" sz="2100" dirty="0"/>
              <a:t> </a:t>
            </a:r>
            <a:r>
              <a:rPr lang="ru-RU" sz="2100" dirty="0" err="1"/>
              <a:t>екі</a:t>
            </a:r>
            <a:r>
              <a:rPr lang="ru-RU" sz="2100" dirty="0"/>
              <a:t> </a:t>
            </a:r>
            <a:r>
              <a:rPr lang="ru-RU" sz="2100" dirty="0" err="1"/>
              <a:t>түрлі</a:t>
            </a:r>
            <a:r>
              <a:rPr lang="ru-RU" sz="2100" dirty="0"/>
              <a:t> </a:t>
            </a:r>
            <a:r>
              <a:rPr lang="ru-RU" sz="2100" dirty="0" err="1"/>
              <a:t>жолмен</a:t>
            </a:r>
            <a:r>
              <a:rPr lang="ru-RU" sz="2100" dirty="0"/>
              <a:t> </a:t>
            </a:r>
            <a:r>
              <a:rPr lang="ru-RU" sz="2100" dirty="0" err="1"/>
              <a:t>орналасып</a:t>
            </a:r>
            <a:r>
              <a:rPr lang="ru-RU" sz="2100" dirty="0"/>
              <a:t>, </a:t>
            </a:r>
            <a:r>
              <a:rPr lang="ru-RU" sz="2100" dirty="0" err="1"/>
              <a:t>қасиеттері</a:t>
            </a:r>
            <a:r>
              <a:rPr lang="ru-RU" sz="2100" dirty="0"/>
              <a:t> </a:t>
            </a:r>
            <a:r>
              <a:rPr lang="ru-RU" sz="2100" b="1" dirty="0" err="1"/>
              <a:t>әртүрлі</a:t>
            </a:r>
            <a:r>
              <a:rPr lang="ru-RU" sz="2100" b="1" dirty="0"/>
              <a:t> </a:t>
            </a:r>
            <a:r>
              <a:rPr lang="ru-RU" sz="2100" b="1" dirty="0" err="1"/>
              <a:t>стереоизомерлер</a:t>
            </a:r>
            <a:r>
              <a:rPr lang="ru-RU" sz="2100" b="1" dirty="0"/>
              <a:t> </a:t>
            </a:r>
            <a:r>
              <a:rPr lang="ru-RU" sz="2100" dirty="0" err="1"/>
              <a:t>түзеді</a:t>
            </a:r>
            <a:r>
              <a:rPr lang="ru-RU" sz="2100" dirty="0"/>
              <a:t>. Тек </a:t>
            </a:r>
            <a:r>
              <a:rPr lang="ru-RU" sz="2100" dirty="0" err="1"/>
              <a:t>бір</a:t>
            </a:r>
            <a:r>
              <a:rPr lang="ru-RU" sz="2100" dirty="0"/>
              <a:t> стереоизомер </a:t>
            </a:r>
            <a:r>
              <a:rPr lang="ru-RU" sz="2100" dirty="0" err="1"/>
              <a:t>биологиялық</a:t>
            </a:r>
            <a:r>
              <a:rPr lang="ru-RU" sz="2100" dirty="0"/>
              <a:t> </a:t>
            </a:r>
            <a:r>
              <a:rPr lang="ru-RU" sz="2100" dirty="0" err="1"/>
              <a:t>белсенділікке</a:t>
            </a:r>
            <a:r>
              <a:rPr lang="ru-RU" sz="2100" dirty="0"/>
              <a:t> </a:t>
            </a:r>
            <a:r>
              <a:rPr lang="ru-RU" sz="2100" dirty="0" err="1"/>
              <a:t>ие</a:t>
            </a:r>
            <a:r>
              <a:rPr lang="ru-RU" sz="2100" dirty="0"/>
              <a:t>. </a:t>
            </a:r>
          </a:p>
          <a:p>
            <a:pPr indent="534988" algn="just"/>
            <a:r>
              <a:rPr lang="ru-RU" sz="2100" b="1" dirty="0" err="1">
                <a:solidFill>
                  <a:srgbClr val="FF0000"/>
                </a:solidFill>
              </a:rPr>
              <a:t>Молекуланың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конформациясы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dirty="0" err="1"/>
              <a:t>оның</a:t>
            </a:r>
            <a:r>
              <a:rPr lang="ru-RU" sz="2100" dirty="0"/>
              <a:t> </a:t>
            </a:r>
            <a:r>
              <a:rPr lang="ru-RU" sz="2100" dirty="0" err="1"/>
              <a:t>құрамдас</a:t>
            </a:r>
            <a:r>
              <a:rPr lang="ru-RU" sz="2100" dirty="0"/>
              <a:t> </a:t>
            </a:r>
            <a:r>
              <a:rPr lang="ru-RU" sz="2100" dirty="0" err="1"/>
              <a:t>атомдарының</a:t>
            </a:r>
            <a:r>
              <a:rPr lang="ru-RU" sz="2100" dirty="0"/>
              <a:t> </a:t>
            </a:r>
            <a:r>
              <a:rPr lang="ru-RU" sz="2100" dirty="0" err="1"/>
              <a:t>кеңістіктегі</a:t>
            </a:r>
            <a:r>
              <a:rPr lang="ru-RU" sz="2100" dirty="0"/>
              <a:t> </a:t>
            </a:r>
            <a:r>
              <a:rPr lang="ru-RU" sz="2100" dirty="0" err="1"/>
              <a:t>орнын</a:t>
            </a:r>
            <a:r>
              <a:rPr lang="ru-RU" sz="2100" dirty="0"/>
              <a:t> </a:t>
            </a:r>
            <a:r>
              <a:rPr lang="ru-RU" sz="2100" dirty="0" err="1"/>
              <a:t>анықтайды</a:t>
            </a:r>
            <a:r>
              <a:rPr lang="ru-RU" sz="2100" dirty="0"/>
              <a:t>, оны </a:t>
            </a:r>
            <a:r>
              <a:rPr lang="ru-RU" sz="2100" b="1" dirty="0" err="1"/>
              <a:t>коваленттік</a:t>
            </a:r>
            <a:r>
              <a:rPr lang="ru-RU" sz="2100" b="1" dirty="0"/>
              <a:t> </a:t>
            </a:r>
            <a:r>
              <a:rPr lang="ru-RU" sz="2100" b="1" dirty="0" err="1"/>
              <a:t>байланыстарды</a:t>
            </a:r>
            <a:r>
              <a:rPr lang="ru-RU" sz="2100" b="1" dirty="0"/>
              <a:t> </a:t>
            </a:r>
            <a:r>
              <a:rPr lang="ru-RU" sz="2100" b="1" dirty="0" err="1"/>
              <a:t>үзбей</a:t>
            </a:r>
            <a:r>
              <a:rPr lang="ru-RU" sz="2100" b="1" dirty="0"/>
              <a:t> </a:t>
            </a:r>
            <a:r>
              <a:rPr lang="ru-RU" sz="2100" dirty="0" err="1"/>
              <a:t>атомдарды</a:t>
            </a:r>
            <a:r>
              <a:rPr lang="ru-RU" sz="2100" dirty="0"/>
              <a:t> </a:t>
            </a:r>
            <a:r>
              <a:rPr lang="ru-RU" sz="2100" dirty="0" err="1"/>
              <a:t>бір</a:t>
            </a:r>
            <a:r>
              <a:rPr lang="ru-RU" sz="2100" dirty="0"/>
              <a:t> </a:t>
            </a:r>
            <a:r>
              <a:rPr lang="ru-RU" sz="2100" dirty="0" err="1"/>
              <a:t>байланыстар</a:t>
            </a:r>
            <a:r>
              <a:rPr lang="ru-RU" sz="2100" dirty="0"/>
              <a:t> </a:t>
            </a:r>
            <a:r>
              <a:rPr lang="ru-RU" sz="2100" dirty="0" err="1"/>
              <a:t>айналасында</a:t>
            </a:r>
            <a:r>
              <a:rPr lang="ru-RU" sz="2100" dirty="0"/>
              <a:t> </a:t>
            </a:r>
            <a:r>
              <a:rPr lang="ru-RU" sz="2100" b="1" dirty="0" err="1"/>
              <a:t>айналдыру</a:t>
            </a:r>
            <a:r>
              <a:rPr lang="ru-RU" sz="2100" dirty="0"/>
              <a:t> </a:t>
            </a:r>
            <a:r>
              <a:rPr lang="ru-RU" sz="2100" dirty="0" err="1"/>
              <a:t>арқылы</a:t>
            </a:r>
            <a:r>
              <a:rPr lang="ru-RU" sz="2100" dirty="0"/>
              <a:t> </a:t>
            </a:r>
            <a:r>
              <a:rPr lang="ru-RU" sz="2100" dirty="0" err="1"/>
              <a:t>өзгертуге</a:t>
            </a:r>
            <a:r>
              <a:rPr lang="ru-RU" sz="2100" dirty="0"/>
              <a:t> </a:t>
            </a:r>
            <a:r>
              <a:rPr lang="ru-RU" sz="2100" dirty="0" err="1"/>
              <a:t>болады</a:t>
            </a:r>
            <a:r>
              <a:rPr lang="ru-RU" sz="2100" dirty="0"/>
              <a:t>.</a:t>
            </a:r>
          </a:p>
          <a:p>
            <a:pPr indent="534988" algn="just"/>
            <a:r>
              <a:rPr lang="ru-RU" sz="2100" dirty="0"/>
              <a:t>■ </a:t>
            </a:r>
            <a:r>
              <a:rPr lang="ru-RU" sz="2100" dirty="0" err="1"/>
              <a:t>Биомолекулалар</a:t>
            </a:r>
            <a:r>
              <a:rPr lang="ru-RU" sz="2100" dirty="0"/>
              <a:t> </a:t>
            </a:r>
            <a:r>
              <a:rPr lang="ru-RU" sz="2100" dirty="0" err="1"/>
              <a:t>арасындағы</a:t>
            </a:r>
            <a:r>
              <a:rPr lang="ru-RU" sz="2100" dirty="0"/>
              <a:t> </a:t>
            </a:r>
            <a:r>
              <a:rPr lang="ru-RU" sz="2100" dirty="0" err="1"/>
              <a:t>өзара</a:t>
            </a:r>
            <a:r>
              <a:rPr lang="ru-RU" sz="2100" dirty="0"/>
              <a:t> </a:t>
            </a:r>
            <a:r>
              <a:rPr lang="ru-RU" sz="2100" dirty="0" err="1"/>
              <a:t>әрекеттесу</a:t>
            </a:r>
            <a:r>
              <a:rPr lang="ru-RU" sz="2100" dirty="0"/>
              <a:t> </a:t>
            </a:r>
            <a:r>
              <a:rPr lang="ru-RU" sz="2100" dirty="0" err="1"/>
              <a:t>әрқашан</a:t>
            </a:r>
            <a:r>
              <a:rPr lang="ru-RU" sz="2100" dirty="0"/>
              <a:t> </a:t>
            </a:r>
            <a:r>
              <a:rPr lang="ru-RU" sz="2100" dirty="0" err="1"/>
              <a:t>дерлік</a:t>
            </a:r>
            <a:r>
              <a:rPr lang="ru-RU" sz="2100" dirty="0"/>
              <a:t> </a:t>
            </a:r>
            <a:r>
              <a:rPr lang="ru-RU" sz="2100" b="1" dirty="0" err="1"/>
              <a:t>стереоспецификалық</a:t>
            </a:r>
            <a:r>
              <a:rPr lang="ru-RU" sz="2100" b="1" dirty="0"/>
              <a:t>:</a:t>
            </a:r>
            <a:r>
              <a:rPr lang="ru-RU" sz="2100" dirty="0"/>
              <a:t> </a:t>
            </a:r>
            <a:r>
              <a:rPr lang="ru-RU" sz="2100" dirty="0" err="1"/>
              <a:t>олар</a:t>
            </a:r>
            <a:r>
              <a:rPr lang="ru-RU" sz="2100" dirty="0"/>
              <a:t> </a:t>
            </a:r>
            <a:r>
              <a:rPr lang="ru-RU" sz="2100" dirty="0" err="1"/>
              <a:t>реакцияға</a:t>
            </a:r>
            <a:r>
              <a:rPr lang="ru-RU" sz="2100" dirty="0"/>
              <a:t> </a:t>
            </a:r>
            <a:r>
              <a:rPr lang="ru-RU" sz="2100" dirty="0" err="1"/>
              <a:t>түсетін</a:t>
            </a:r>
            <a:r>
              <a:rPr lang="ru-RU" sz="2100" dirty="0"/>
              <a:t> </a:t>
            </a:r>
            <a:r>
              <a:rPr lang="ru-RU" sz="2100" dirty="0" err="1"/>
              <a:t>молекулалардың</a:t>
            </a:r>
            <a:r>
              <a:rPr lang="ru-RU" sz="2100" dirty="0"/>
              <a:t> </a:t>
            </a:r>
            <a:r>
              <a:rPr lang="ru-RU" sz="2100" dirty="0" err="1"/>
              <a:t>дәл</a:t>
            </a:r>
            <a:r>
              <a:rPr lang="ru-RU" sz="2100" dirty="0"/>
              <a:t> </a:t>
            </a:r>
            <a:r>
              <a:rPr lang="ru-RU" sz="2100" dirty="0" err="1"/>
              <a:t>комплементарлығын</a:t>
            </a:r>
            <a:r>
              <a:rPr lang="ru-RU" sz="2100" dirty="0"/>
              <a:t> </a:t>
            </a:r>
            <a:r>
              <a:rPr lang="ru-RU" sz="2100" dirty="0" err="1"/>
              <a:t>талап</a:t>
            </a:r>
            <a:r>
              <a:rPr lang="ru-RU" sz="2100" dirty="0"/>
              <a:t> </a:t>
            </a:r>
            <a:r>
              <a:rPr lang="ru-RU" sz="2100" dirty="0" err="1"/>
              <a:t>етеді</a:t>
            </a:r>
            <a:r>
              <a:rPr lang="ru-RU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0700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9300" y="2096185"/>
            <a:ext cx="7258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Назар </a:t>
            </a:r>
            <a:r>
              <a:rPr lang="ru-RU" sz="4000" b="1" dirty="0" err="1">
                <a:solidFill>
                  <a:srgbClr val="FF0000"/>
                </a:solidFill>
              </a:rPr>
              <a:t>аударғандарыңызға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РАҚМЕТ!!!</a:t>
            </a:r>
          </a:p>
        </p:txBody>
      </p:sp>
    </p:spTree>
    <p:extLst>
      <p:ext uri="{BB962C8B-B14F-4D97-AF65-F5344CB8AC3E}">
        <p14:creationId xmlns:p14="http://schemas.microsoft.com/office/powerpoint/2010/main" val="128530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58" y="135908"/>
            <a:ext cx="8968380" cy="40330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2694" y="4317869"/>
            <a:ext cx="11257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Сурет</a:t>
            </a:r>
            <a:r>
              <a:rPr lang="ru-RU" sz="2000" dirty="0"/>
              <a:t> 1-12. </a:t>
            </a:r>
            <a:r>
              <a:rPr lang="ru-RU" sz="2000" b="1" dirty="0" err="1">
                <a:solidFill>
                  <a:srgbClr val="FF0000"/>
                </a:solidFill>
              </a:rPr>
              <a:t>Жануарлардың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өмірі</a:t>
            </a:r>
            <a:r>
              <a:rPr lang="ru-RU" sz="2000" b="1" dirty="0">
                <a:solidFill>
                  <a:srgbClr val="FF0000"/>
                </a:solidFill>
              </a:rPr>
              <a:t> мен </a:t>
            </a:r>
            <a:r>
              <a:rPr lang="ru-RU" sz="2000" b="1" dirty="0" err="1">
                <a:solidFill>
                  <a:srgbClr val="FF0000"/>
                </a:solidFill>
              </a:rPr>
              <a:t>денсаулығына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қажетті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элементтер</a:t>
            </a:r>
            <a:r>
              <a:rPr lang="ru-RU" sz="2000" dirty="0"/>
              <a:t>. </a:t>
            </a:r>
          </a:p>
          <a:p>
            <a:pPr algn="just"/>
            <a:r>
              <a:rPr lang="ru-RU" sz="2000" b="1" dirty="0" err="1">
                <a:solidFill>
                  <a:srgbClr val="FF0000"/>
                </a:solidFill>
              </a:rPr>
              <a:t>Негізгі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элементтер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(</a:t>
            </a:r>
            <a:r>
              <a:rPr lang="ru-RU" sz="2000" dirty="0" err="1"/>
              <a:t>қызғылт</a:t>
            </a:r>
            <a:r>
              <a:rPr lang="ru-RU" sz="2000" dirty="0"/>
              <a:t> </a:t>
            </a:r>
            <a:r>
              <a:rPr lang="ru-RU" sz="2000" dirty="0" err="1"/>
              <a:t>сары</a:t>
            </a:r>
            <a:r>
              <a:rPr lang="ru-RU" sz="2000" dirty="0"/>
              <a:t> </a:t>
            </a:r>
            <a:r>
              <a:rPr lang="ru-RU" sz="2000" dirty="0" err="1"/>
              <a:t>түспен</a:t>
            </a:r>
            <a:r>
              <a:rPr lang="ru-RU" sz="2000" dirty="0"/>
              <a:t> </a:t>
            </a:r>
            <a:r>
              <a:rPr lang="ru-RU" sz="2000" dirty="0" err="1"/>
              <a:t>белгіленген</a:t>
            </a:r>
            <a:r>
              <a:rPr lang="ru-RU" sz="2000" dirty="0"/>
              <a:t>) </a:t>
            </a:r>
            <a:r>
              <a:rPr lang="ru-RU" sz="2000" dirty="0" err="1"/>
              <a:t>жасушалар</a:t>
            </a:r>
            <a:r>
              <a:rPr lang="ru-RU" sz="2000" dirty="0"/>
              <a:t> мен </a:t>
            </a:r>
            <a:r>
              <a:rPr lang="ru-RU" sz="2000" dirty="0" err="1"/>
              <a:t>ұлпалардың</a:t>
            </a:r>
            <a:r>
              <a:rPr lang="ru-RU" sz="2000" dirty="0"/>
              <a:t> </a:t>
            </a:r>
            <a:r>
              <a:rPr lang="ru-RU" sz="2000" dirty="0" err="1"/>
              <a:t>құрылымдық</a:t>
            </a:r>
            <a:r>
              <a:rPr lang="ru-RU" sz="2000" dirty="0"/>
              <a:t> </a:t>
            </a:r>
            <a:r>
              <a:rPr lang="ru-RU" sz="2000" dirty="0" err="1"/>
              <a:t>құрамдас</a:t>
            </a:r>
            <a:r>
              <a:rPr lang="ru-RU" sz="2000" dirty="0"/>
              <a:t> </a:t>
            </a:r>
            <a:r>
              <a:rPr lang="ru-RU" sz="2000" dirty="0" err="1"/>
              <a:t>бөліктері</a:t>
            </a:r>
            <a:r>
              <a:rPr lang="ru-RU" sz="2000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табылады</a:t>
            </a:r>
            <a:r>
              <a:rPr lang="ru-RU" sz="2000" dirty="0"/>
              <a:t>; </a:t>
            </a:r>
            <a:r>
              <a:rPr lang="ru-RU" sz="2000" dirty="0" err="1"/>
              <a:t>оларға</a:t>
            </a:r>
            <a:r>
              <a:rPr lang="ru-RU" sz="2000" dirty="0"/>
              <a:t> </a:t>
            </a:r>
            <a:r>
              <a:rPr lang="ru-RU" sz="2000" dirty="0" err="1"/>
              <a:t>тәуліктік</a:t>
            </a:r>
            <a:r>
              <a:rPr lang="ru-RU" sz="2000" dirty="0"/>
              <a:t> </a:t>
            </a:r>
            <a:r>
              <a:rPr lang="ru-RU" sz="2000" dirty="0" err="1"/>
              <a:t>қажеттілік</a:t>
            </a:r>
            <a:r>
              <a:rPr lang="ru-RU" sz="2000" dirty="0"/>
              <a:t> </a:t>
            </a:r>
            <a:r>
              <a:rPr lang="ru-RU" sz="2000" dirty="0" err="1"/>
              <a:t>грамммен</a:t>
            </a:r>
            <a:r>
              <a:rPr lang="ru-RU" sz="2000" dirty="0"/>
              <a:t> </a:t>
            </a:r>
            <a:r>
              <a:rPr lang="ru-RU" sz="2000" dirty="0" err="1"/>
              <a:t>есептеледі</a:t>
            </a:r>
            <a:r>
              <a:rPr lang="ru-RU" sz="2000" dirty="0"/>
              <a:t>. </a:t>
            </a:r>
          </a:p>
          <a:p>
            <a:pPr algn="just"/>
            <a:r>
              <a:rPr lang="ru-RU" sz="2000" b="1" dirty="0" err="1">
                <a:solidFill>
                  <a:srgbClr val="FF0000"/>
                </a:solidFill>
              </a:rPr>
              <a:t>Микроэлементтерге</a:t>
            </a:r>
            <a:r>
              <a:rPr lang="ru-RU" sz="2000" dirty="0"/>
              <a:t> (</a:t>
            </a:r>
            <a:r>
              <a:rPr lang="ru-RU" sz="2000" dirty="0" err="1"/>
              <a:t>сары</a:t>
            </a:r>
            <a:r>
              <a:rPr lang="ru-RU" sz="2000" dirty="0"/>
              <a:t> </a:t>
            </a:r>
            <a:r>
              <a:rPr lang="ru-RU" sz="2000" dirty="0" err="1"/>
              <a:t>түспен</a:t>
            </a:r>
            <a:r>
              <a:rPr lang="ru-RU" sz="2000" dirty="0"/>
              <a:t> </a:t>
            </a:r>
            <a:r>
              <a:rPr lang="ru-RU" sz="2000" dirty="0" err="1"/>
              <a:t>белгіленген</a:t>
            </a:r>
            <a:r>
              <a:rPr lang="ru-RU" sz="2000" dirty="0"/>
              <a:t>) </a:t>
            </a:r>
            <a:r>
              <a:rPr lang="ru-RU" sz="2000" dirty="0" err="1"/>
              <a:t>қажеттілік</a:t>
            </a:r>
            <a:r>
              <a:rPr lang="ru-RU" sz="2000" dirty="0"/>
              <a:t> </a:t>
            </a:r>
            <a:r>
              <a:rPr lang="ru-RU" sz="2000" dirty="0" err="1"/>
              <a:t>әлдеқайда</a:t>
            </a:r>
            <a:r>
              <a:rPr lang="ru-RU" sz="2000" dirty="0"/>
              <a:t> </a:t>
            </a:r>
            <a:r>
              <a:rPr lang="ru-RU" sz="2000" dirty="0" err="1"/>
              <a:t>төмен</a:t>
            </a:r>
            <a:r>
              <a:rPr lang="ru-RU" sz="2000" dirty="0"/>
              <a:t>: </a:t>
            </a:r>
            <a:r>
              <a:rPr lang="ru-RU" sz="2000" dirty="0" err="1"/>
              <a:t>адамға</a:t>
            </a:r>
            <a:r>
              <a:rPr lang="ru-RU" sz="2000" dirty="0"/>
              <a:t> </a:t>
            </a:r>
            <a:r>
              <a:rPr lang="ru-RU" sz="2000" dirty="0" err="1"/>
              <a:t>күніне</a:t>
            </a:r>
            <a:r>
              <a:rPr lang="ru-RU" sz="2000" dirty="0"/>
              <a:t> </a:t>
            </a:r>
            <a:r>
              <a:rPr lang="ru-RU" sz="2000" dirty="0" err="1"/>
              <a:t>бірнеше</a:t>
            </a:r>
            <a:r>
              <a:rPr lang="ru-RU" sz="2000" dirty="0"/>
              <a:t> миллиграмм </a:t>
            </a:r>
            <a:r>
              <a:rPr lang="en-US" sz="2000" dirty="0"/>
              <a:t>Fe, Cu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en-US" sz="2000" dirty="0"/>
              <a:t>Zn </a:t>
            </a:r>
            <a:r>
              <a:rPr lang="ru-RU" sz="2000" dirty="0" err="1"/>
              <a:t>қажет</a:t>
            </a:r>
            <a:r>
              <a:rPr lang="ru-RU" sz="2000" dirty="0"/>
              <a:t>, ал </a:t>
            </a:r>
            <a:r>
              <a:rPr lang="ru-RU" sz="2000" dirty="0" err="1"/>
              <a:t>қалған</a:t>
            </a:r>
            <a:r>
              <a:rPr lang="ru-RU" sz="2000" dirty="0"/>
              <a:t> </a:t>
            </a:r>
            <a:r>
              <a:rPr lang="ru-RU" sz="2000" dirty="0" err="1"/>
              <a:t>элементтер</a:t>
            </a:r>
            <a:r>
              <a:rPr lang="ru-RU" sz="2000" dirty="0"/>
              <a:t> </a:t>
            </a:r>
            <a:r>
              <a:rPr lang="ru-RU" sz="2000" dirty="0" err="1"/>
              <a:t>одан</a:t>
            </a:r>
            <a:r>
              <a:rPr lang="ru-RU" sz="2000" dirty="0"/>
              <a:t> да аз. </a:t>
            </a:r>
            <a:r>
              <a:rPr lang="ru-RU" sz="2000" dirty="0" err="1"/>
              <a:t>Өсімдіктер</a:t>
            </a:r>
            <a:r>
              <a:rPr lang="ru-RU" sz="2000" dirty="0"/>
              <a:t> мен </a:t>
            </a:r>
            <a:r>
              <a:rPr lang="ru-RU" sz="2000" dirty="0" err="1"/>
              <a:t>микроорганизмдердегі</a:t>
            </a:r>
            <a:r>
              <a:rPr lang="ru-RU" sz="2000" dirty="0"/>
              <a:t> </a:t>
            </a:r>
            <a:r>
              <a:rPr lang="ru-RU" sz="2000" dirty="0" err="1"/>
              <a:t>элементтерге</a:t>
            </a:r>
            <a:r>
              <a:rPr lang="ru-RU" sz="2000" dirty="0"/>
              <a:t> </a:t>
            </a:r>
            <a:r>
              <a:rPr lang="ru-RU" sz="2000" dirty="0" err="1"/>
              <a:t>деген</a:t>
            </a:r>
            <a:r>
              <a:rPr lang="ru-RU" sz="2000" dirty="0"/>
              <a:t> </a:t>
            </a:r>
            <a:r>
              <a:rPr lang="ru-RU" sz="2000" dirty="0" err="1"/>
              <a:t>қажеттілік</a:t>
            </a:r>
            <a:r>
              <a:rPr lang="ru-RU" sz="2000" dirty="0"/>
              <a:t> осы </a:t>
            </a:r>
            <a:r>
              <a:rPr lang="ru-RU" sz="2000" dirty="0" err="1"/>
              <a:t>суретте</a:t>
            </a:r>
            <a:r>
              <a:rPr lang="ru-RU" sz="2000" dirty="0"/>
              <a:t> </a:t>
            </a:r>
            <a:r>
              <a:rPr lang="ru-RU" sz="2000" dirty="0" err="1"/>
              <a:t>көрсетілгенге</a:t>
            </a:r>
            <a:r>
              <a:rPr lang="ru-RU" sz="2000" dirty="0"/>
              <a:t> </a:t>
            </a:r>
            <a:r>
              <a:rPr lang="ru-RU" sz="2000" dirty="0" err="1"/>
              <a:t>ұқсас</a:t>
            </a:r>
            <a:r>
              <a:rPr lang="ru-RU" sz="2000" dirty="0"/>
              <a:t>, </a:t>
            </a:r>
            <a:r>
              <a:rPr lang="ru-RU" sz="2000" dirty="0" err="1"/>
              <a:t>алайда</a:t>
            </a:r>
            <a:r>
              <a:rPr lang="ru-RU" sz="2000" dirty="0"/>
              <a:t>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элементтерді</a:t>
            </a:r>
            <a:r>
              <a:rPr lang="ru-RU" sz="2000" dirty="0"/>
              <a:t> </a:t>
            </a:r>
            <a:r>
              <a:rPr lang="ru-RU" sz="2000" dirty="0" err="1"/>
              <a:t>алу</a:t>
            </a:r>
            <a:r>
              <a:rPr lang="ru-RU" sz="2000" dirty="0"/>
              <a:t> </a:t>
            </a:r>
            <a:r>
              <a:rPr lang="ru-RU" sz="2000" dirty="0" err="1"/>
              <a:t>әдістері</a:t>
            </a:r>
            <a:r>
              <a:rPr lang="ru-RU" sz="2000" dirty="0"/>
              <a:t> </a:t>
            </a:r>
            <a:r>
              <a:rPr lang="ru-RU" sz="2000" dirty="0" err="1"/>
              <a:t>әртүрлі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07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046" y="545263"/>
            <a:ext cx="114731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600" b="1" dirty="0" err="1">
                <a:solidFill>
                  <a:srgbClr val="FF0000"/>
                </a:solidFill>
              </a:rPr>
              <a:t>Биомолекулалар</a:t>
            </a:r>
            <a:r>
              <a:rPr lang="ru-RU" sz="2600" b="1" dirty="0">
                <a:solidFill>
                  <a:srgbClr val="FF0000"/>
                </a:solidFill>
              </a:rPr>
              <a:t> – </a:t>
            </a:r>
            <a:r>
              <a:rPr lang="ru-RU" sz="2600" b="1" dirty="0" err="1">
                <a:solidFill>
                  <a:srgbClr val="FF0000"/>
                </a:solidFill>
              </a:rPr>
              <a:t>құрамында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әртүрлі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функционалды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топтары</a:t>
            </a:r>
            <a:r>
              <a:rPr lang="ru-RU" sz="2600" b="1" dirty="0">
                <a:solidFill>
                  <a:srgbClr val="FF0000"/>
                </a:solidFill>
              </a:rPr>
              <a:t> бар </a:t>
            </a:r>
            <a:r>
              <a:rPr lang="ru-RU" sz="2600" b="1" dirty="0" err="1">
                <a:solidFill>
                  <a:srgbClr val="FF0000"/>
                </a:solidFill>
              </a:rPr>
              <a:t>органикалық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қосылыстар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болып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табылады</a:t>
            </a:r>
            <a:r>
              <a:rPr lang="ru-RU" sz="2600" b="1" dirty="0">
                <a:solidFill>
                  <a:srgbClr val="FF0000"/>
                </a:solidFill>
              </a:rPr>
              <a:t>.</a:t>
            </a:r>
          </a:p>
          <a:p>
            <a:pPr indent="534988" algn="just"/>
            <a:endParaRPr lang="ru-RU" sz="2600" b="1" dirty="0">
              <a:solidFill>
                <a:srgbClr val="FF0000"/>
              </a:solidFill>
            </a:endParaRPr>
          </a:p>
          <a:p>
            <a:pPr indent="534988" algn="just"/>
            <a:r>
              <a:rPr lang="ru-RU" sz="2600" dirty="0" err="1"/>
              <a:t>Тірі</a:t>
            </a:r>
            <a:r>
              <a:rPr lang="ru-RU" sz="2600" dirty="0"/>
              <a:t> </a:t>
            </a:r>
            <a:r>
              <a:rPr lang="ru-RU" sz="2600" dirty="0" err="1"/>
              <a:t>организмдердің</a:t>
            </a:r>
            <a:r>
              <a:rPr lang="ru-RU" sz="2600" dirty="0"/>
              <a:t> </a:t>
            </a:r>
            <a:r>
              <a:rPr lang="ru-RU" sz="2600" dirty="0" err="1"/>
              <a:t>химиялық</a:t>
            </a:r>
            <a:r>
              <a:rPr lang="ru-RU" sz="2600" dirty="0"/>
              <a:t> </a:t>
            </a:r>
            <a:r>
              <a:rPr lang="ru-RU" sz="2600" dirty="0" err="1"/>
              <a:t>қасиеттері</a:t>
            </a:r>
            <a:r>
              <a:rPr lang="ru-RU" sz="2600" dirty="0"/>
              <a:t> </a:t>
            </a:r>
            <a:r>
              <a:rPr lang="ru-RU" sz="2600" dirty="0" err="1"/>
              <a:t>ең</a:t>
            </a:r>
            <a:r>
              <a:rPr lang="ru-RU" sz="2600" dirty="0"/>
              <a:t> </a:t>
            </a:r>
            <a:r>
              <a:rPr lang="ru-RU" sz="2600" dirty="0" err="1"/>
              <a:t>алдымен</a:t>
            </a:r>
            <a:r>
              <a:rPr lang="ru-RU" sz="2600" dirty="0"/>
              <a:t> </a:t>
            </a:r>
            <a:r>
              <a:rPr lang="ru-RU" sz="2600" dirty="0" err="1"/>
              <a:t>олардың</a:t>
            </a:r>
            <a:r>
              <a:rPr lang="ru-RU" sz="2600" dirty="0"/>
              <a:t> </a:t>
            </a:r>
            <a:r>
              <a:rPr lang="ru-RU" sz="2600" dirty="0" err="1"/>
              <a:t>құрамында</a:t>
            </a:r>
            <a:r>
              <a:rPr lang="ru-RU" sz="2600" dirty="0"/>
              <a:t> </a:t>
            </a:r>
            <a:r>
              <a:rPr lang="ru-RU" sz="2600" dirty="0" err="1"/>
              <a:t>жасушалардың</a:t>
            </a:r>
            <a:r>
              <a:rPr lang="ru-RU" sz="2600" dirty="0"/>
              <a:t> </a:t>
            </a:r>
            <a:r>
              <a:rPr lang="ru-RU" sz="2600" dirty="0" err="1"/>
              <a:t>құрғақ</a:t>
            </a:r>
            <a:r>
              <a:rPr lang="ru-RU" sz="2600" dirty="0"/>
              <a:t> </a:t>
            </a:r>
            <a:r>
              <a:rPr lang="ru-RU" sz="2600" dirty="0" err="1"/>
              <a:t>массасының</a:t>
            </a:r>
            <a:r>
              <a:rPr lang="ru-RU" sz="2600" dirty="0"/>
              <a:t> </a:t>
            </a:r>
            <a:r>
              <a:rPr lang="ru-RU" sz="2600" dirty="0" err="1"/>
              <a:t>жартысынан</a:t>
            </a:r>
            <a:r>
              <a:rPr lang="ru-RU" sz="2600" dirty="0"/>
              <a:t> </a:t>
            </a:r>
            <a:r>
              <a:rPr lang="ru-RU" sz="2600" dirty="0" err="1"/>
              <a:t>көбін</a:t>
            </a:r>
            <a:r>
              <a:rPr lang="ru-RU" sz="2600" dirty="0"/>
              <a:t> </a:t>
            </a:r>
            <a:r>
              <a:rPr lang="ru-RU" sz="2600" dirty="0" err="1"/>
              <a:t>құрайтын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көміртегі</a:t>
            </a:r>
            <a:r>
              <a:rPr lang="ru-RU" sz="2600" dirty="0"/>
              <a:t> </a:t>
            </a:r>
            <a:r>
              <a:rPr lang="ru-RU" sz="2600" dirty="0" err="1"/>
              <a:t>болуымен</a:t>
            </a:r>
            <a:r>
              <a:rPr lang="ru-RU" sz="2600" dirty="0"/>
              <a:t> </a:t>
            </a:r>
            <a:r>
              <a:rPr lang="ru-RU" sz="2600" dirty="0" err="1"/>
              <a:t>байланысты</a:t>
            </a:r>
            <a:r>
              <a:rPr lang="ru-RU" sz="2600" dirty="0"/>
              <a:t>.</a:t>
            </a:r>
          </a:p>
          <a:p>
            <a:pPr indent="534988" algn="just"/>
            <a:r>
              <a:rPr lang="ru-RU" sz="2600" dirty="0" err="1"/>
              <a:t>Көміртек</a:t>
            </a:r>
            <a:r>
              <a:rPr lang="ru-RU" sz="2600" dirty="0"/>
              <a:t> </a:t>
            </a:r>
            <a:r>
              <a:rPr lang="ru-RU" sz="2600" dirty="0" err="1"/>
              <a:t>сутегі</a:t>
            </a:r>
            <a:r>
              <a:rPr lang="ru-RU" sz="2600" dirty="0"/>
              <a:t> </a:t>
            </a:r>
            <a:r>
              <a:rPr lang="ru-RU" sz="2600" dirty="0" err="1"/>
              <a:t>атомдарымен</a:t>
            </a:r>
            <a:r>
              <a:rPr lang="ru-RU" sz="2600" dirty="0"/>
              <a:t> дара </a:t>
            </a:r>
            <a:r>
              <a:rPr lang="ru-RU" sz="2600" dirty="0" err="1"/>
              <a:t>байланыстарды</a:t>
            </a:r>
            <a:r>
              <a:rPr lang="ru-RU" sz="2600" dirty="0"/>
              <a:t>, </a:t>
            </a:r>
            <a:r>
              <a:rPr lang="ru-RU" sz="2600" b="1" dirty="0" err="1"/>
              <a:t>көміртек</a:t>
            </a:r>
            <a:r>
              <a:rPr lang="ru-RU" sz="2600" b="1" dirty="0"/>
              <a:t> </a:t>
            </a:r>
            <a:r>
              <a:rPr lang="ru-RU" sz="2600" b="1" dirty="0" err="1"/>
              <a:t>тізбегіндегі</a:t>
            </a:r>
            <a:r>
              <a:rPr lang="ru-RU" sz="2600" b="1" dirty="0"/>
              <a:t> </a:t>
            </a:r>
            <a:r>
              <a:rPr lang="ru-RU" sz="2600" dirty="0" err="1"/>
              <a:t>атомдар</a:t>
            </a:r>
            <a:r>
              <a:rPr lang="ru-RU" sz="2600" dirty="0"/>
              <a:t> </a:t>
            </a:r>
            <a:r>
              <a:rPr lang="ru-RU" sz="2600" dirty="0" err="1"/>
              <a:t>арасындағы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бір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және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көп</a:t>
            </a:r>
            <a:r>
              <a:rPr lang="ru-RU" sz="2600" b="1" dirty="0">
                <a:solidFill>
                  <a:srgbClr val="FF0000"/>
                </a:solidFill>
              </a:rPr>
              <a:t> (</a:t>
            </a:r>
            <a:r>
              <a:rPr lang="ru-RU" sz="2600" b="1" dirty="0" err="1">
                <a:solidFill>
                  <a:srgbClr val="FF0000"/>
                </a:solidFill>
              </a:rPr>
              <a:t>қос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және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үштік</a:t>
            </a:r>
            <a:r>
              <a:rPr lang="ru-RU" sz="2600" b="1" dirty="0">
                <a:solidFill>
                  <a:srgbClr val="FF0000"/>
                </a:solidFill>
              </a:rPr>
              <a:t>) </a:t>
            </a:r>
            <a:r>
              <a:rPr lang="ru-RU" sz="2600" dirty="0" err="1"/>
              <a:t>байланыстарды</a:t>
            </a:r>
            <a:r>
              <a:rPr lang="ru-RU" sz="2600" dirty="0"/>
              <a:t>, </a:t>
            </a:r>
            <a:r>
              <a:rPr lang="ru-RU" sz="2600" dirty="0" err="1"/>
              <a:t>сондай-ақ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оттегі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атомдарымен</a:t>
            </a:r>
            <a:r>
              <a:rPr lang="ru-RU" sz="2600" b="1" dirty="0">
                <a:solidFill>
                  <a:srgbClr val="FF0000"/>
                </a:solidFill>
              </a:rPr>
              <a:t> (</a:t>
            </a:r>
            <a:r>
              <a:rPr lang="ru-RU" sz="2600" b="1" dirty="0" err="1">
                <a:solidFill>
                  <a:srgbClr val="FF0000"/>
                </a:solidFill>
              </a:rPr>
              <a:t>бір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және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қос</a:t>
            </a:r>
            <a:r>
              <a:rPr lang="ru-RU" sz="2600" b="1" dirty="0">
                <a:solidFill>
                  <a:srgbClr val="FF0000"/>
                </a:solidFill>
              </a:rPr>
              <a:t>), </a:t>
            </a:r>
            <a:r>
              <a:rPr lang="ru-RU" sz="2600" b="1" dirty="0" err="1">
                <a:solidFill>
                  <a:srgbClr val="FF0000"/>
                </a:solidFill>
              </a:rPr>
              <a:t>азотпен</a:t>
            </a:r>
            <a:r>
              <a:rPr lang="ru-RU" sz="2600" b="1" dirty="0">
                <a:solidFill>
                  <a:srgbClr val="FF0000"/>
                </a:solidFill>
              </a:rPr>
              <a:t> (</a:t>
            </a:r>
            <a:r>
              <a:rPr lang="ru-RU" sz="2600" b="1" dirty="0" err="1">
                <a:solidFill>
                  <a:srgbClr val="FF0000"/>
                </a:solidFill>
              </a:rPr>
              <a:t>бір</a:t>
            </a:r>
            <a:r>
              <a:rPr lang="ru-RU" sz="2600" b="1" dirty="0">
                <a:solidFill>
                  <a:srgbClr val="FF0000"/>
                </a:solidFill>
              </a:rPr>
              <a:t>, </a:t>
            </a:r>
            <a:r>
              <a:rPr lang="ru-RU" sz="2600" b="1" dirty="0" err="1">
                <a:solidFill>
                  <a:srgbClr val="FF0000"/>
                </a:solidFill>
              </a:rPr>
              <a:t>қос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және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үштік</a:t>
            </a:r>
            <a:r>
              <a:rPr lang="ru-RU" sz="2600" b="1" dirty="0">
                <a:solidFill>
                  <a:srgbClr val="FF0000"/>
                </a:solidFill>
              </a:rPr>
              <a:t>) </a:t>
            </a:r>
            <a:r>
              <a:rPr lang="ru-RU" sz="2600" dirty="0" err="1"/>
              <a:t>және</a:t>
            </a:r>
            <a:r>
              <a:rPr lang="ru-RU" sz="2600" dirty="0"/>
              <a:t> </a:t>
            </a:r>
            <a:r>
              <a:rPr lang="ru-RU" sz="2600" dirty="0" err="1"/>
              <a:t>басқа</a:t>
            </a:r>
            <a:r>
              <a:rPr lang="ru-RU" sz="2600" dirty="0"/>
              <a:t> </a:t>
            </a:r>
            <a:r>
              <a:rPr lang="ru-RU" sz="2600" dirty="0" err="1"/>
              <a:t>элементтермен</a:t>
            </a:r>
            <a:r>
              <a:rPr lang="ru-RU" sz="2600" dirty="0"/>
              <a:t> </a:t>
            </a:r>
            <a:r>
              <a:rPr lang="ru-RU" sz="2600" dirty="0" err="1"/>
              <a:t>байланыстар</a:t>
            </a:r>
            <a:r>
              <a:rPr lang="ru-RU" sz="2600" dirty="0"/>
              <a:t> </a:t>
            </a:r>
            <a:r>
              <a:rPr lang="ru-RU" sz="2600" dirty="0" err="1"/>
              <a:t>түзе</a:t>
            </a:r>
            <a:r>
              <a:rPr lang="ru-RU" sz="2600" dirty="0"/>
              <a:t> </a:t>
            </a:r>
            <a:r>
              <a:rPr lang="ru-RU" sz="2600" dirty="0" err="1"/>
              <a:t>алады</a:t>
            </a:r>
            <a:r>
              <a:rPr lang="ru-RU" sz="2600" dirty="0"/>
              <a:t> (</a:t>
            </a:r>
            <a:r>
              <a:rPr lang="en-US" sz="2600" dirty="0"/>
              <a:t>C</a:t>
            </a:r>
            <a:r>
              <a:rPr lang="ru-RU" sz="2600" dirty="0" err="1"/>
              <a:t>урет</a:t>
            </a:r>
            <a:r>
              <a:rPr lang="ru-RU" sz="2600" dirty="0"/>
              <a:t> 1-13).</a:t>
            </a:r>
          </a:p>
          <a:p>
            <a:pPr indent="534988" algn="just"/>
            <a:r>
              <a:rPr lang="ru-RU" sz="2600" b="1" dirty="0">
                <a:solidFill>
                  <a:srgbClr val="FF0000"/>
                </a:solidFill>
              </a:rPr>
              <a:t>Биология </a:t>
            </a:r>
            <a:r>
              <a:rPr lang="ru-RU" sz="2600" b="1" dirty="0" err="1">
                <a:solidFill>
                  <a:srgbClr val="FF0000"/>
                </a:solidFill>
              </a:rPr>
              <a:t>үшін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ең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маңыздысы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/>
              <a:t>- </a:t>
            </a:r>
            <a:r>
              <a:rPr lang="ru-RU" sz="2600" b="1" dirty="0" err="1"/>
              <a:t>көміртегі</a:t>
            </a:r>
            <a:r>
              <a:rPr lang="ru-RU" sz="2600" b="1" dirty="0"/>
              <a:t> </a:t>
            </a:r>
            <a:r>
              <a:rPr lang="ru-RU" sz="2600" b="1" dirty="0" err="1"/>
              <a:t>атомдарының</a:t>
            </a:r>
            <a:r>
              <a:rPr lang="ru-RU" sz="2600" b="1" dirty="0"/>
              <a:t> </a:t>
            </a:r>
            <a:r>
              <a:rPr lang="ru-RU" sz="2600" b="1" dirty="0" err="1"/>
              <a:t>төрт</a:t>
            </a:r>
            <a:r>
              <a:rPr lang="ru-RU" sz="2600" b="1" dirty="0"/>
              <a:t> </a:t>
            </a:r>
            <a:r>
              <a:rPr lang="ru-RU" sz="2600" b="1" dirty="0" err="1"/>
              <a:t>басқа</a:t>
            </a:r>
            <a:r>
              <a:rPr lang="ru-RU" sz="2600" b="1" dirty="0"/>
              <a:t> </a:t>
            </a:r>
            <a:r>
              <a:rPr lang="ru-RU" sz="2600" b="1" dirty="0" err="1"/>
              <a:t>көміртек</a:t>
            </a:r>
            <a:r>
              <a:rPr lang="ru-RU" sz="2600" b="1" dirty="0"/>
              <a:t> </a:t>
            </a:r>
            <a:r>
              <a:rPr lang="ru-RU" sz="2600" b="1" dirty="0" err="1"/>
              <a:t>атомдарымен</a:t>
            </a:r>
            <a:r>
              <a:rPr lang="ru-RU" sz="2600" b="1" dirty="0"/>
              <a:t> </a:t>
            </a:r>
            <a:r>
              <a:rPr lang="ru-RU" sz="2600" b="1" dirty="0" err="1"/>
              <a:t>өте</a:t>
            </a:r>
            <a:r>
              <a:rPr lang="ru-RU" sz="2600" b="1" dirty="0"/>
              <a:t> </a:t>
            </a:r>
            <a:r>
              <a:rPr lang="ru-RU" sz="2600" b="1" dirty="0" err="1"/>
              <a:t>тұрақты</a:t>
            </a:r>
            <a:r>
              <a:rPr lang="ru-RU" sz="2600" b="1" dirty="0"/>
              <a:t> </a:t>
            </a:r>
            <a:r>
              <a:rPr lang="ru-RU" sz="2600" b="1" dirty="0" err="1"/>
              <a:t>жалғыз</a:t>
            </a:r>
            <a:r>
              <a:rPr lang="ru-RU" sz="2600" b="1" dirty="0"/>
              <a:t> </a:t>
            </a:r>
            <a:r>
              <a:rPr lang="ru-RU" sz="2600" b="1" dirty="0" err="1"/>
              <a:t>байланыс</a:t>
            </a:r>
            <a:r>
              <a:rPr lang="ru-RU" sz="2600" b="1" dirty="0"/>
              <a:t> </a:t>
            </a:r>
            <a:r>
              <a:rPr lang="ru-RU" sz="2600" b="1" dirty="0" err="1"/>
              <a:t>құру</a:t>
            </a:r>
            <a:r>
              <a:rPr lang="ru-RU" sz="2600" b="1" dirty="0"/>
              <a:t> </a:t>
            </a:r>
            <a:r>
              <a:rPr lang="ru-RU" sz="2600" b="1" dirty="0" err="1"/>
              <a:t>қабілеті</a:t>
            </a:r>
            <a:r>
              <a:rPr lang="ru-RU" sz="2600" dirty="0"/>
              <a:t>. </a:t>
            </a:r>
          </a:p>
          <a:p>
            <a:pPr indent="534988" algn="just"/>
            <a:r>
              <a:rPr lang="ru-RU" sz="2600" dirty="0" err="1"/>
              <a:t>Сонымен</a:t>
            </a:r>
            <a:r>
              <a:rPr lang="ru-RU" sz="2600" dirty="0"/>
              <a:t> </a:t>
            </a:r>
            <a:r>
              <a:rPr lang="ru-RU" sz="2600" dirty="0" err="1"/>
              <a:t>қатар</a:t>
            </a:r>
            <a:r>
              <a:rPr lang="ru-RU" sz="2600" dirty="0"/>
              <a:t>, </a:t>
            </a:r>
            <a:r>
              <a:rPr lang="ru-RU" sz="2600" b="1" dirty="0" err="1"/>
              <a:t>екі</a:t>
            </a:r>
            <a:r>
              <a:rPr lang="ru-RU" sz="2600" b="1" dirty="0"/>
              <a:t> </a:t>
            </a:r>
            <a:r>
              <a:rPr lang="ru-RU" sz="2600" b="1" dirty="0" err="1"/>
              <a:t>көміртек</a:t>
            </a:r>
            <a:r>
              <a:rPr lang="ru-RU" sz="2600" b="1" dirty="0"/>
              <a:t> атомы </a:t>
            </a:r>
            <a:r>
              <a:rPr lang="ru-RU" sz="2600" b="1" dirty="0" err="1"/>
              <a:t>екі</a:t>
            </a:r>
            <a:r>
              <a:rPr lang="ru-RU" sz="2600" b="1" dirty="0"/>
              <a:t> </a:t>
            </a:r>
            <a:r>
              <a:rPr lang="ru-RU" sz="2600" b="1" dirty="0" err="1"/>
              <a:t>немесе</a:t>
            </a:r>
            <a:r>
              <a:rPr lang="ru-RU" sz="2600" b="1" dirty="0"/>
              <a:t> </a:t>
            </a:r>
            <a:r>
              <a:rPr lang="ru-RU" sz="2600" b="1" dirty="0" err="1"/>
              <a:t>үш</a:t>
            </a:r>
            <a:r>
              <a:rPr lang="ru-RU" sz="2600" b="1" dirty="0"/>
              <a:t> </a:t>
            </a:r>
            <a:r>
              <a:rPr lang="ru-RU" sz="2600" b="1" dirty="0" err="1"/>
              <a:t>жұп</a:t>
            </a:r>
            <a:r>
              <a:rPr lang="ru-RU" sz="2600" b="1" dirty="0"/>
              <a:t> </a:t>
            </a:r>
            <a:r>
              <a:rPr lang="ru-RU" sz="2600" b="1" dirty="0" err="1"/>
              <a:t>электрондарды</a:t>
            </a:r>
            <a:r>
              <a:rPr lang="ru-RU" sz="2600" b="1" dirty="0"/>
              <a:t> </a:t>
            </a:r>
            <a:r>
              <a:rPr lang="ru-RU" sz="2600" dirty="0" err="1"/>
              <a:t>бөлісе</a:t>
            </a:r>
            <a:r>
              <a:rPr lang="ru-RU" sz="2600" dirty="0"/>
              <a:t> </a:t>
            </a:r>
            <a:r>
              <a:rPr lang="ru-RU" sz="2600" dirty="0" err="1"/>
              <a:t>алады</a:t>
            </a:r>
            <a:r>
              <a:rPr lang="ru-RU" sz="2600" dirty="0"/>
              <a:t>, </a:t>
            </a:r>
            <a:r>
              <a:rPr lang="ru-RU" sz="2600" dirty="0" err="1"/>
              <a:t>нәтижесінде</a:t>
            </a:r>
            <a:r>
              <a:rPr lang="ru-RU" sz="2600" dirty="0"/>
              <a:t> </a:t>
            </a:r>
            <a:r>
              <a:rPr lang="ru-RU" sz="2600" b="1" dirty="0" err="1"/>
              <a:t>қос</a:t>
            </a:r>
            <a:r>
              <a:rPr lang="ru-RU" sz="2600" b="1" dirty="0"/>
              <a:t> </a:t>
            </a:r>
            <a:r>
              <a:rPr lang="ru-RU" sz="2600" b="1" dirty="0" err="1"/>
              <a:t>немесе</a:t>
            </a:r>
            <a:r>
              <a:rPr lang="ru-RU" sz="2600" b="1" dirty="0"/>
              <a:t> </a:t>
            </a:r>
            <a:r>
              <a:rPr lang="ru-RU" sz="2600" b="1" dirty="0" err="1"/>
              <a:t>үштік</a:t>
            </a:r>
            <a:r>
              <a:rPr lang="ru-RU" sz="2600" b="1" dirty="0"/>
              <a:t> </a:t>
            </a:r>
            <a:r>
              <a:rPr lang="ru-RU" sz="2600" b="1" dirty="0" err="1"/>
              <a:t>байланыс</a:t>
            </a:r>
            <a:r>
              <a:rPr lang="ru-RU" sz="2600" b="1" dirty="0"/>
              <a:t> </a:t>
            </a:r>
            <a:r>
              <a:rPr lang="ru-RU" sz="2600" dirty="0" err="1"/>
              <a:t>пайда</a:t>
            </a:r>
            <a:r>
              <a:rPr lang="ru-RU" sz="2600" dirty="0"/>
              <a:t> </a:t>
            </a:r>
            <a:r>
              <a:rPr lang="ru-RU" sz="2600" dirty="0" err="1"/>
              <a:t>болады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6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7" y="224288"/>
            <a:ext cx="10845606" cy="43649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6281" y="4976813"/>
            <a:ext cx="10964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dirty="0" err="1"/>
              <a:t>Сурет</a:t>
            </a:r>
            <a:r>
              <a:rPr lang="ru-RU" sz="2400" dirty="0"/>
              <a:t> 1-13. </a:t>
            </a:r>
            <a:r>
              <a:rPr lang="ru-RU" sz="2400" b="1" dirty="0" err="1">
                <a:solidFill>
                  <a:srgbClr val="FF0000"/>
                </a:solidFill>
              </a:rPr>
              <a:t>Көміртектік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байланыстардың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алуан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түрлілігі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dirty="0" err="1"/>
              <a:t>Көміртек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, </a:t>
            </a:r>
            <a:r>
              <a:rPr lang="ru-RU" sz="2400" dirty="0" err="1"/>
              <a:t>қос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үш</a:t>
            </a:r>
            <a:r>
              <a:rPr lang="ru-RU" sz="2400" dirty="0"/>
              <a:t> </a:t>
            </a:r>
            <a:r>
              <a:rPr lang="ru-RU" sz="2400" dirty="0" err="1"/>
              <a:t>ковалентті</a:t>
            </a:r>
            <a:r>
              <a:rPr lang="ru-RU" sz="2400" dirty="0"/>
              <a:t> </a:t>
            </a:r>
            <a:r>
              <a:rPr lang="ru-RU" sz="2400" dirty="0" err="1"/>
              <a:t>байланыстарды</a:t>
            </a:r>
            <a:r>
              <a:rPr lang="ru-RU" sz="2400" dirty="0"/>
              <a:t>, </a:t>
            </a:r>
            <a:r>
              <a:rPr lang="ru-RU" sz="2400" dirty="0" err="1"/>
              <a:t>соның</a:t>
            </a:r>
            <a:r>
              <a:rPr lang="ru-RU" sz="2400" dirty="0"/>
              <a:t> </a:t>
            </a:r>
            <a:r>
              <a:rPr lang="ru-RU" sz="2400" dirty="0" err="1"/>
              <a:t>ішінде</a:t>
            </a:r>
            <a:r>
              <a:rPr lang="ru-RU" sz="2400" dirty="0"/>
              <a:t> </a:t>
            </a:r>
            <a:r>
              <a:rPr lang="ru-RU" sz="2400" dirty="0" err="1"/>
              <a:t>басқа</a:t>
            </a:r>
            <a:r>
              <a:rPr lang="ru-RU" sz="2400" dirty="0"/>
              <a:t> </a:t>
            </a:r>
            <a:r>
              <a:rPr lang="ru-RU" sz="2400" dirty="0" err="1"/>
              <a:t>көміртек</a:t>
            </a:r>
            <a:r>
              <a:rPr lang="ru-RU" sz="2400" dirty="0"/>
              <a:t> </a:t>
            </a:r>
            <a:r>
              <a:rPr lang="ru-RU" sz="2400" dirty="0" err="1"/>
              <a:t>атомдарымен</a:t>
            </a:r>
            <a:r>
              <a:rPr lang="ru-RU" sz="2400" dirty="0"/>
              <a:t> де </a:t>
            </a:r>
            <a:r>
              <a:rPr lang="ru-RU" sz="2400" dirty="0" err="1"/>
              <a:t>құра</a:t>
            </a:r>
            <a:r>
              <a:rPr lang="ru-RU" sz="2400" dirty="0"/>
              <a:t> </a:t>
            </a:r>
            <a:r>
              <a:rPr lang="ru-RU" sz="2400" dirty="0" err="1"/>
              <a:t>алады</a:t>
            </a:r>
            <a:r>
              <a:rPr lang="ru-RU" sz="2400" dirty="0"/>
              <a:t>. </a:t>
            </a:r>
            <a:r>
              <a:rPr lang="ru-RU" sz="2400" dirty="0" err="1"/>
              <a:t>Биомолекулаларда</a:t>
            </a:r>
            <a:r>
              <a:rPr lang="ru-RU" sz="2400" dirty="0"/>
              <a:t> </a:t>
            </a:r>
            <a:r>
              <a:rPr lang="ru-RU" sz="2400" dirty="0" err="1"/>
              <a:t>үштік</a:t>
            </a:r>
            <a:r>
              <a:rPr lang="ru-RU" sz="2400" dirty="0"/>
              <a:t> </a:t>
            </a:r>
            <a:r>
              <a:rPr lang="ru-RU" sz="2400" dirty="0" err="1"/>
              <a:t>байланыстар</a:t>
            </a:r>
            <a:r>
              <a:rPr lang="ru-RU" sz="2400" dirty="0"/>
              <a:t> </a:t>
            </a:r>
            <a:r>
              <a:rPr lang="ru-RU" sz="2400" dirty="0" err="1"/>
              <a:t>сирек</a:t>
            </a:r>
            <a:r>
              <a:rPr lang="ru-RU" sz="2400" dirty="0"/>
              <a:t> </a:t>
            </a:r>
            <a:r>
              <a:rPr lang="ru-RU" sz="2400" dirty="0" err="1"/>
              <a:t>кездеседі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250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453" y="231331"/>
            <a:ext cx="11499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b="1" dirty="0" err="1">
                <a:solidFill>
                  <a:srgbClr val="FF0000"/>
                </a:solidFill>
              </a:rPr>
              <a:t>Коваленттік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байланыс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латын</a:t>
            </a:r>
            <a:r>
              <a:rPr lang="ru-RU" sz="2400" dirty="0"/>
              <a:t> </a:t>
            </a:r>
            <a:r>
              <a:rPr lang="ru-RU" sz="2400" dirty="0" err="1"/>
              <a:t>тілінен</a:t>
            </a:r>
            <a:r>
              <a:rPr lang="ru-RU" sz="2400" dirty="0"/>
              <a:t> </a:t>
            </a:r>
            <a:r>
              <a:rPr lang="en-US" sz="2400" dirty="0"/>
              <a:t>co – «</a:t>
            </a:r>
            <a:r>
              <a:rPr lang="ru-RU" sz="2400" dirty="0" err="1"/>
              <a:t>бірге</a:t>
            </a:r>
            <a:r>
              <a:rPr lang="ru-RU" sz="2400" dirty="0"/>
              <a:t>»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en-US" sz="2400" dirty="0"/>
              <a:t>vales – «</a:t>
            </a:r>
            <a:r>
              <a:rPr lang="ru-RU" sz="2400" dirty="0" err="1"/>
              <a:t>күші</a:t>
            </a:r>
            <a:r>
              <a:rPr lang="ru-RU" sz="2400" dirty="0"/>
              <a:t> бар») – </a:t>
            </a:r>
            <a:r>
              <a:rPr lang="ru-RU" sz="2400" dirty="0" err="1"/>
              <a:t>валентті</a:t>
            </a:r>
            <a:r>
              <a:rPr lang="ru-RU" sz="2400" dirty="0"/>
              <a:t> </a:t>
            </a:r>
            <a:r>
              <a:rPr lang="ru-RU" sz="2400" dirty="0" err="1"/>
              <a:t>жұптың</a:t>
            </a:r>
            <a:r>
              <a:rPr lang="ru-RU" sz="2400" dirty="0"/>
              <a:t> (</a:t>
            </a:r>
            <a:r>
              <a:rPr lang="ru-RU" sz="2400" dirty="0" err="1"/>
              <a:t>атомның</a:t>
            </a:r>
            <a:r>
              <a:rPr lang="ru-RU" sz="2400" dirty="0"/>
              <a:t> </a:t>
            </a:r>
            <a:r>
              <a:rPr lang="ru-RU" sz="2400" dirty="0" err="1"/>
              <a:t>сыртқы</a:t>
            </a:r>
            <a:r>
              <a:rPr lang="ru-RU" sz="2400" dirty="0"/>
              <a:t> </a:t>
            </a:r>
            <a:r>
              <a:rPr lang="ru-RU" sz="2400" dirty="0" err="1"/>
              <a:t>қабығында</a:t>
            </a:r>
            <a:r>
              <a:rPr lang="ru-RU" sz="2400" dirty="0"/>
              <a:t> </a:t>
            </a:r>
            <a:r>
              <a:rPr lang="ru-RU" sz="2400" dirty="0" err="1"/>
              <a:t>орналасқан</a:t>
            </a:r>
            <a:r>
              <a:rPr lang="ru-RU" sz="2400" dirty="0"/>
              <a:t>) электрон </a:t>
            </a:r>
            <a:r>
              <a:rPr lang="ru-RU" sz="2400" dirty="0" err="1"/>
              <a:t>бұлттарының</a:t>
            </a:r>
            <a:r>
              <a:rPr lang="ru-RU" sz="2400" dirty="0"/>
              <a:t> </a:t>
            </a:r>
            <a:r>
              <a:rPr lang="ru-RU" sz="2400" dirty="0" err="1"/>
              <a:t>қабаттасуы</a:t>
            </a:r>
            <a:r>
              <a:rPr lang="ru-RU" sz="2400" dirty="0"/>
              <a:t> (</a:t>
            </a:r>
            <a:r>
              <a:rPr lang="ru-RU" sz="2400" dirty="0" err="1"/>
              <a:t>әлеуметтенуі</a:t>
            </a:r>
            <a:r>
              <a:rPr lang="ru-RU" sz="2400" dirty="0"/>
              <a:t>) </a:t>
            </a:r>
            <a:r>
              <a:rPr lang="ru-RU" sz="2400" dirty="0" err="1"/>
              <a:t>нәтижесінде</a:t>
            </a:r>
            <a:r>
              <a:rPr lang="ru-RU" sz="2400" dirty="0"/>
              <a:t> </a:t>
            </a:r>
            <a:r>
              <a:rPr lang="ru-RU" sz="2400" dirty="0" err="1"/>
              <a:t>түзілетін</a:t>
            </a:r>
            <a:r>
              <a:rPr lang="ru-RU" sz="2400" dirty="0"/>
              <a:t> </a:t>
            </a:r>
            <a:r>
              <a:rPr lang="ru-RU" sz="2400" dirty="0" err="1"/>
              <a:t>химиялық</a:t>
            </a:r>
            <a:r>
              <a:rPr lang="ru-RU" sz="2400" dirty="0"/>
              <a:t> </a:t>
            </a:r>
            <a:r>
              <a:rPr lang="ru-RU" sz="2400" dirty="0" err="1"/>
              <a:t>байланыс</a:t>
            </a:r>
            <a:r>
              <a:rPr lang="ru-RU" sz="2400" dirty="0"/>
              <a:t>. </a:t>
            </a:r>
            <a:r>
              <a:rPr lang="ru-RU" sz="2400" dirty="0" err="1"/>
              <a:t>Байланысты</a:t>
            </a:r>
            <a:r>
              <a:rPr lang="ru-RU" sz="2400" dirty="0"/>
              <a:t> </a:t>
            </a:r>
            <a:r>
              <a:rPr lang="ru-RU" sz="2400" dirty="0" err="1"/>
              <a:t>қамтамасыз</a:t>
            </a:r>
            <a:r>
              <a:rPr lang="ru-RU" sz="2400" dirty="0"/>
              <a:t> </a:t>
            </a:r>
            <a:r>
              <a:rPr lang="ru-RU" sz="2400" dirty="0" err="1"/>
              <a:t>ететін</a:t>
            </a:r>
            <a:r>
              <a:rPr lang="ru-RU" sz="2400" dirty="0"/>
              <a:t> </a:t>
            </a:r>
            <a:r>
              <a:rPr lang="ru-RU" sz="2400" dirty="0" err="1"/>
              <a:t>электронды</a:t>
            </a:r>
            <a:r>
              <a:rPr lang="ru-RU" sz="2400" dirty="0"/>
              <a:t> </a:t>
            </a:r>
            <a:r>
              <a:rPr lang="ru-RU" sz="2400" dirty="0" err="1"/>
              <a:t>бұлттарды</a:t>
            </a:r>
            <a:r>
              <a:rPr lang="ru-RU" sz="2400" dirty="0"/>
              <a:t> (</a:t>
            </a:r>
            <a:r>
              <a:rPr lang="ru-RU" sz="2400" dirty="0" err="1"/>
              <a:t>электрондарды</a:t>
            </a:r>
            <a:r>
              <a:rPr lang="ru-RU" sz="2400" dirty="0"/>
              <a:t>) </a:t>
            </a:r>
            <a:r>
              <a:rPr lang="ru-RU" sz="2400" dirty="0" err="1"/>
              <a:t>жалпы</a:t>
            </a:r>
            <a:r>
              <a:rPr lang="ru-RU" sz="2400" dirty="0"/>
              <a:t> </a:t>
            </a:r>
            <a:r>
              <a:rPr lang="ru-RU" sz="2400" dirty="0" err="1"/>
              <a:t>электронды</a:t>
            </a:r>
            <a:r>
              <a:rPr lang="ru-RU" sz="2400" dirty="0"/>
              <a:t> </a:t>
            </a:r>
            <a:r>
              <a:rPr lang="ru-RU" sz="2400" dirty="0" err="1"/>
              <a:t>жұп</a:t>
            </a:r>
            <a:r>
              <a:rPr lang="ru-RU" sz="2400" dirty="0"/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атайды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222" y="2170323"/>
            <a:ext cx="6883880" cy="29376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8829" y="5564365"/>
            <a:ext cx="11470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/>
              <a:t>Н</a:t>
            </a:r>
            <a:r>
              <a:rPr lang="kk-KZ" sz="2400" baseline="-25000" dirty="0"/>
              <a:t>2</a:t>
            </a:r>
            <a:r>
              <a:rPr lang="ru-RU" sz="2400" dirty="0"/>
              <a:t> </a:t>
            </a:r>
            <a:r>
              <a:rPr lang="ru-RU" sz="2400" dirty="0" err="1"/>
              <a:t>сутегі</a:t>
            </a:r>
            <a:r>
              <a:rPr lang="ru-RU" sz="2400" dirty="0"/>
              <a:t> </a:t>
            </a:r>
            <a:r>
              <a:rPr lang="ru-RU" sz="2400" dirty="0" err="1"/>
              <a:t>молекуласын</a:t>
            </a:r>
            <a:r>
              <a:rPr lang="ru-RU" sz="2400" dirty="0"/>
              <a:t> </a:t>
            </a:r>
            <a:r>
              <a:rPr lang="ru-RU" sz="2400" dirty="0" err="1"/>
              <a:t>құрайтын</a:t>
            </a:r>
            <a:r>
              <a:rPr lang="ru-RU" sz="2400" dirty="0"/>
              <a:t> </a:t>
            </a:r>
            <a:r>
              <a:rPr lang="ru-RU" sz="2400" dirty="0" err="1"/>
              <a:t>коваленттік</a:t>
            </a:r>
            <a:r>
              <a:rPr lang="ru-RU" sz="2400" dirty="0"/>
              <a:t> </a:t>
            </a:r>
            <a:r>
              <a:rPr lang="ru-RU" sz="2400" dirty="0" err="1"/>
              <a:t>байланыс</a:t>
            </a:r>
            <a:r>
              <a:rPr lang="ru-RU" sz="2400" dirty="0"/>
              <a:t> (</a:t>
            </a:r>
            <a:r>
              <a:rPr lang="ru-RU" sz="2400" dirty="0" err="1"/>
              <a:t>оң</a:t>
            </a:r>
            <a:r>
              <a:rPr lang="ru-RU" sz="2400" dirty="0"/>
              <a:t> </a:t>
            </a:r>
            <a:r>
              <a:rPr lang="ru-RU" sz="2400" dirty="0" err="1"/>
              <a:t>жақта</a:t>
            </a:r>
            <a:r>
              <a:rPr lang="ru-RU" sz="2400" dirty="0"/>
              <a:t>),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сутегі</a:t>
            </a:r>
            <a:r>
              <a:rPr lang="ru-RU" sz="2400" dirty="0"/>
              <a:t> </a:t>
            </a:r>
            <a:r>
              <a:rPr lang="ru-RU" sz="2400" dirty="0" err="1"/>
              <a:t>атомында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электронның</a:t>
            </a:r>
            <a:r>
              <a:rPr lang="ru-RU" sz="2400" dirty="0"/>
              <a:t> </a:t>
            </a:r>
            <a:r>
              <a:rPr lang="ru-RU" sz="2400" dirty="0" err="1"/>
              <a:t>қабаттасуы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90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176" y="288855"/>
            <a:ext cx="1148175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b="1" dirty="0" err="1"/>
              <a:t>Көміртек</a:t>
            </a:r>
            <a:r>
              <a:rPr lang="ru-RU" sz="2400" b="1" dirty="0"/>
              <a:t> атомы </a:t>
            </a:r>
            <a:r>
              <a:rPr lang="ru-RU" sz="2400" b="1" dirty="0" err="1"/>
              <a:t>түзетін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төрт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жалғыз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ковалентті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байланыс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кеңістікте</a:t>
            </a:r>
            <a:r>
              <a:rPr lang="ru-RU" sz="2400" dirty="0"/>
              <a:t> </a:t>
            </a:r>
            <a:r>
              <a:rPr lang="ru-RU" sz="2400" dirty="0" err="1"/>
              <a:t>дұрыс</a:t>
            </a:r>
            <a:r>
              <a:rPr lang="ru-RU" sz="2400" dirty="0"/>
              <a:t> </a:t>
            </a:r>
            <a:r>
              <a:rPr lang="ru-RU" sz="2400" b="1" dirty="0"/>
              <a:t>тетраэдр </a:t>
            </a:r>
            <a:r>
              <a:rPr lang="ru-RU" sz="2400" b="1" dirty="0" err="1"/>
              <a:t>төбелеріне</a:t>
            </a:r>
            <a:r>
              <a:rPr lang="ru-RU" sz="2400" b="1" dirty="0"/>
              <a:t> </a:t>
            </a:r>
            <a:r>
              <a:rPr lang="ru-RU" sz="2400" b="1" dirty="0" err="1"/>
              <a:t>бағытталған</a:t>
            </a:r>
            <a:r>
              <a:rPr lang="ru-RU" sz="2400" b="1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кез</a:t>
            </a:r>
            <a:r>
              <a:rPr lang="ru-RU" sz="2400" dirty="0"/>
              <a:t> </a:t>
            </a:r>
            <a:r>
              <a:rPr lang="ru-RU" sz="2400" dirty="0" err="1"/>
              <a:t>келген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байланыс</a:t>
            </a:r>
            <a:r>
              <a:rPr lang="ru-RU" sz="2400" dirty="0"/>
              <a:t> </a:t>
            </a:r>
            <a:r>
              <a:rPr lang="ru-RU" sz="2400" dirty="0" err="1"/>
              <a:t>арасындағы</a:t>
            </a:r>
            <a:r>
              <a:rPr lang="ru-RU" sz="2400" dirty="0"/>
              <a:t> </a:t>
            </a:r>
            <a:r>
              <a:rPr lang="ru-RU" sz="2400" dirty="0" err="1"/>
              <a:t>бұрыш</a:t>
            </a:r>
            <a:r>
              <a:rPr lang="ru-RU" sz="2400" dirty="0"/>
              <a:t> </a:t>
            </a:r>
            <a:r>
              <a:rPr lang="ru-RU" sz="2400" dirty="0" err="1"/>
              <a:t>шамамен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109,5°</a:t>
            </a:r>
            <a:r>
              <a:rPr lang="ru-RU" sz="2400" dirty="0"/>
              <a:t> (1-14-сурет), ал </a:t>
            </a:r>
            <a:r>
              <a:rPr lang="ru-RU" sz="2400" dirty="0" err="1"/>
              <a:t>байланыс</a:t>
            </a:r>
            <a:r>
              <a:rPr lang="ru-RU" sz="2400" dirty="0"/>
              <a:t> </a:t>
            </a:r>
            <a:r>
              <a:rPr lang="ru-RU" sz="2400" dirty="0" err="1"/>
              <a:t>ұзындығы</a:t>
            </a:r>
            <a:r>
              <a:rPr lang="ru-RU" sz="2400" dirty="0"/>
              <a:t> </a:t>
            </a:r>
            <a:r>
              <a:rPr lang="ru-RU" sz="2400" dirty="0" err="1"/>
              <a:t>шамамен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0,154 </a:t>
            </a:r>
            <a:r>
              <a:rPr lang="ru-RU" sz="2400" b="1" dirty="0" err="1">
                <a:solidFill>
                  <a:srgbClr val="FF0000"/>
                </a:solidFill>
              </a:rPr>
              <a:t>нм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тең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тетраэдрлік</a:t>
            </a:r>
            <a:r>
              <a:rPr lang="ru-RU" sz="2400" dirty="0"/>
              <a:t> </a:t>
            </a:r>
            <a:r>
              <a:rPr lang="ru-RU" sz="2400" dirty="0" err="1"/>
              <a:t>молекулалардағы</a:t>
            </a:r>
            <a:r>
              <a:rPr lang="ru-RU" sz="2400" dirty="0"/>
              <a:t> </a:t>
            </a:r>
            <a:r>
              <a:rPr lang="ru-RU" sz="2400" dirty="0" err="1"/>
              <a:t>барлық</a:t>
            </a:r>
            <a:r>
              <a:rPr lang="ru-RU" sz="2400" dirty="0"/>
              <a:t> </a:t>
            </a:r>
            <a:r>
              <a:rPr lang="ru-RU" sz="2400" dirty="0" err="1"/>
              <a:t>атомдар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топтар</a:t>
            </a:r>
            <a:r>
              <a:rPr lang="ru-RU" sz="2400" dirty="0"/>
              <a:t> </a:t>
            </a:r>
            <a:r>
              <a:rPr lang="ru-RU" sz="2400" dirty="0" err="1"/>
              <a:t>жеке</a:t>
            </a:r>
            <a:r>
              <a:rPr lang="ru-RU" sz="2400" dirty="0"/>
              <a:t> </a:t>
            </a:r>
            <a:r>
              <a:rPr lang="ru-RU" sz="2400" dirty="0" err="1"/>
              <a:t>байланыстардың</a:t>
            </a:r>
            <a:r>
              <a:rPr lang="ru-RU" sz="2400" dirty="0"/>
              <a:t> </a:t>
            </a:r>
            <a:r>
              <a:rPr lang="ru-RU" sz="2400" dirty="0" err="1"/>
              <a:t>айналасында</a:t>
            </a:r>
            <a:r>
              <a:rPr lang="ru-RU" sz="2400" dirty="0"/>
              <a:t> </a:t>
            </a:r>
            <a:r>
              <a:rPr lang="ru-RU" sz="2400" dirty="0" err="1"/>
              <a:t>еркін</a:t>
            </a:r>
            <a:r>
              <a:rPr lang="ru-RU" sz="2400" dirty="0"/>
              <a:t> </a:t>
            </a:r>
            <a:r>
              <a:rPr lang="ru-RU" sz="2400" dirty="0" err="1"/>
              <a:t>айнала</a:t>
            </a:r>
            <a:r>
              <a:rPr lang="ru-RU" sz="2400" dirty="0"/>
              <a:t> </a:t>
            </a:r>
            <a:r>
              <a:rPr lang="ru-RU" sz="2400" dirty="0" err="1"/>
              <a:t>алады</a:t>
            </a:r>
            <a:r>
              <a:rPr lang="ru-RU" sz="2400" dirty="0"/>
              <a:t>, тек </a:t>
            </a:r>
            <a:r>
              <a:rPr lang="ru-RU" sz="2400" dirty="0" err="1"/>
              <a:t>атомдардың</a:t>
            </a:r>
            <a:r>
              <a:rPr lang="ru-RU" sz="2400" dirty="0"/>
              <a:t> </a:t>
            </a:r>
            <a:r>
              <a:rPr lang="ru-RU" sz="2400" dirty="0" err="1"/>
              <a:t>өте</a:t>
            </a:r>
            <a:r>
              <a:rPr lang="ru-RU" sz="2400" dirty="0"/>
              <a:t> </a:t>
            </a:r>
            <a:r>
              <a:rPr lang="ru-RU" sz="2400" dirty="0" err="1"/>
              <a:t>үлкен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зарядталған</a:t>
            </a:r>
            <a:r>
              <a:rPr lang="ru-RU" sz="2400" dirty="0"/>
              <a:t> </a:t>
            </a:r>
            <a:r>
              <a:rPr lang="ru-RU" sz="2400" dirty="0" err="1"/>
              <a:t>топтары</a:t>
            </a:r>
            <a:r>
              <a:rPr lang="ru-RU" sz="2400" dirty="0"/>
              <a:t> </a:t>
            </a:r>
            <a:r>
              <a:rPr lang="ru-RU" sz="2400" dirty="0" err="1"/>
              <a:t>көршілес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көміртек</a:t>
            </a:r>
            <a:r>
              <a:rPr lang="ru-RU" sz="2400" dirty="0"/>
              <a:t> </a:t>
            </a:r>
            <a:r>
              <a:rPr lang="ru-RU" sz="2400" dirty="0" err="1"/>
              <a:t>атомына</a:t>
            </a:r>
            <a:r>
              <a:rPr lang="ru-RU" sz="2400" dirty="0"/>
              <a:t> </a:t>
            </a:r>
            <a:r>
              <a:rPr lang="ru-RU" sz="2400" dirty="0" err="1"/>
              <a:t>қосылған</a:t>
            </a:r>
            <a:r>
              <a:rPr lang="ru-RU" sz="2400" dirty="0"/>
              <a:t> </a:t>
            </a:r>
            <a:r>
              <a:rPr lang="ru-RU" sz="2400" dirty="0" err="1"/>
              <a:t>кездегісі</a:t>
            </a:r>
            <a:r>
              <a:rPr lang="ru-RU" sz="2400" dirty="0"/>
              <a:t> </a:t>
            </a:r>
            <a:r>
              <a:rPr lang="ru-RU" sz="2400" dirty="0" err="1"/>
              <a:t>жатпайды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b="1" dirty="0" err="1">
                <a:solidFill>
                  <a:srgbClr val="FF0000"/>
                </a:solidFill>
              </a:rPr>
              <a:t>Көміртек-көміртекті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қос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байланыс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байланысқа</a:t>
            </a:r>
            <a:r>
              <a:rPr lang="ru-RU" sz="2400" dirty="0"/>
              <a:t> </a:t>
            </a:r>
            <a:r>
              <a:rPr lang="ru-RU" sz="2400" dirty="0" err="1"/>
              <a:t>қарағанда</a:t>
            </a:r>
            <a:r>
              <a:rPr lang="ru-RU" sz="2400" dirty="0"/>
              <a:t> </a:t>
            </a:r>
            <a:r>
              <a:rPr lang="ru-RU" sz="2400" dirty="0" err="1"/>
              <a:t>қысқа</a:t>
            </a:r>
            <a:r>
              <a:rPr lang="ru-RU" sz="2400" dirty="0"/>
              <a:t> (</a:t>
            </a:r>
            <a:r>
              <a:rPr lang="ru-RU" sz="2400" dirty="0" err="1"/>
              <a:t>шамамен</a:t>
            </a:r>
            <a:r>
              <a:rPr lang="ru-RU" sz="2400" dirty="0"/>
              <a:t> 0,134 </a:t>
            </a:r>
            <a:r>
              <a:rPr lang="ru-RU" sz="2400" dirty="0" err="1"/>
              <a:t>нм</a:t>
            </a:r>
            <a:r>
              <a:rPr lang="ru-RU" sz="2400" dirty="0"/>
              <a:t>)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қаттырақ</a:t>
            </a:r>
            <a:r>
              <a:rPr lang="ru-RU" sz="2400" dirty="0"/>
              <a:t>, </a:t>
            </a:r>
            <a:r>
              <a:rPr lang="ru-RU" sz="2400" dirty="0" err="1"/>
              <a:t>сондықтан</a:t>
            </a:r>
            <a:r>
              <a:rPr lang="ru-RU" sz="2400" dirty="0"/>
              <a:t>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айналасында</a:t>
            </a:r>
            <a:r>
              <a:rPr lang="ru-RU" sz="2400" dirty="0"/>
              <a:t> </a:t>
            </a:r>
            <a:r>
              <a:rPr lang="ru-RU" sz="2400" dirty="0" err="1"/>
              <a:t>айналу</a:t>
            </a:r>
            <a:r>
              <a:rPr lang="ru-RU" sz="2400" dirty="0"/>
              <a:t> </a:t>
            </a:r>
            <a:r>
              <a:rPr lang="ru-RU" sz="2400" dirty="0" err="1"/>
              <a:t>мүмкін</a:t>
            </a:r>
            <a:r>
              <a:rPr lang="ru-RU" sz="2400" dirty="0"/>
              <a:t> </a:t>
            </a:r>
            <a:r>
              <a:rPr lang="ru-RU" sz="2400" dirty="0" err="1"/>
              <a:t>емес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dirty="0" err="1"/>
              <a:t>Биомолекулалардағы</a:t>
            </a:r>
            <a:r>
              <a:rPr lang="ru-RU" sz="2400" dirty="0"/>
              <a:t> </a:t>
            </a:r>
            <a:r>
              <a:rPr lang="ru-RU" sz="2400" b="1" dirty="0" err="1"/>
              <a:t>ковалентті</a:t>
            </a:r>
            <a:r>
              <a:rPr lang="ru-RU" sz="2400" b="1" dirty="0"/>
              <a:t> </a:t>
            </a:r>
            <a:r>
              <a:rPr lang="ru-RU" sz="2400" b="1" dirty="0" err="1"/>
              <a:t>байланысқан</a:t>
            </a:r>
            <a:r>
              <a:rPr lang="ru-RU" sz="2400" b="1" dirty="0"/>
              <a:t> </a:t>
            </a:r>
            <a:r>
              <a:rPr lang="ru-RU" sz="2400" b="1" dirty="0" err="1"/>
              <a:t>көміртек</a:t>
            </a:r>
            <a:r>
              <a:rPr lang="ru-RU" sz="2400" b="1" dirty="0"/>
              <a:t> </a:t>
            </a:r>
            <a:r>
              <a:rPr lang="ru-RU" sz="2400" b="1" dirty="0" err="1"/>
              <a:t>атомдары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сызықтық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тізбектерді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тармақталған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тізбектерді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және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циклдік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құрылымдарды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құра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</a:t>
            </a:r>
            <a:r>
              <a:rPr lang="ru-RU" sz="2400" dirty="0" err="1"/>
              <a:t>лады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dirty="0" err="1"/>
              <a:t>Тірі</a:t>
            </a:r>
            <a:r>
              <a:rPr lang="ru-RU" sz="2400" dirty="0"/>
              <a:t> </a:t>
            </a:r>
            <a:r>
              <a:rPr lang="ru-RU" sz="2400" dirty="0" err="1"/>
              <a:t>организмдердің</a:t>
            </a:r>
            <a:r>
              <a:rPr lang="ru-RU" sz="2400" dirty="0"/>
              <a:t> </a:t>
            </a:r>
            <a:r>
              <a:rPr lang="ru-RU" sz="2400" dirty="0" err="1"/>
              <a:t>пайда</a:t>
            </a:r>
            <a:r>
              <a:rPr lang="ru-RU" sz="2400" dirty="0"/>
              <a:t> </a:t>
            </a:r>
            <a:r>
              <a:rPr lang="ru-RU" sz="2400" dirty="0" err="1"/>
              <a:t>болуы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эволюциясы</a:t>
            </a:r>
            <a:r>
              <a:rPr lang="ru-RU" sz="2400" dirty="0"/>
              <a:t> </a:t>
            </a:r>
            <a:r>
              <a:rPr lang="ru-RU" sz="2400" dirty="0" err="1"/>
              <a:t>процесінде</a:t>
            </a:r>
            <a:r>
              <a:rPr lang="ru-RU" sz="2400" dirty="0"/>
              <a:t> </a:t>
            </a:r>
            <a:r>
              <a:rPr lang="ru-RU" sz="2400" dirty="0" err="1"/>
              <a:t>көміртектің</a:t>
            </a:r>
            <a:r>
              <a:rPr lang="ru-RU" sz="2400" dirty="0"/>
              <a:t> </a:t>
            </a:r>
            <a:r>
              <a:rPr lang="ru-RU" sz="2400" dirty="0" err="1"/>
              <a:t>көміртегі</a:t>
            </a:r>
            <a:r>
              <a:rPr lang="ru-RU" sz="2400" dirty="0"/>
              <a:t> </a:t>
            </a:r>
            <a:r>
              <a:rPr lang="ru-RU" sz="2400" dirty="0" err="1"/>
              <a:t>атомдарымен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басқа</a:t>
            </a:r>
            <a:r>
              <a:rPr lang="ru-RU" sz="2400" dirty="0"/>
              <a:t> </a:t>
            </a:r>
            <a:r>
              <a:rPr lang="ru-RU" sz="2400" dirty="0" err="1"/>
              <a:t>элементтермен</a:t>
            </a:r>
            <a:r>
              <a:rPr lang="ru-RU" sz="2400" dirty="0"/>
              <a:t> </a:t>
            </a:r>
            <a:r>
              <a:rPr lang="ru-RU" sz="2400" dirty="0" err="1"/>
              <a:t>әртүрлі</a:t>
            </a:r>
            <a:r>
              <a:rPr lang="ru-RU" sz="2400" dirty="0"/>
              <a:t> </a:t>
            </a:r>
            <a:r>
              <a:rPr lang="ru-RU" sz="2400" dirty="0" err="1"/>
              <a:t>байланыс</a:t>
            </a:r>
            <a:r>
              <a:rPr lang="ru-RU" sz="2400" dirty="0"/>
              <a:t> </a:t>
            </a:r>
            <a:r>
              <a:rPr lang="ru-RU" sz="2400" dirty="0" err="1"/>
              <a:t>түрлерін</a:t>
            </a:r>
            <a:r>
              <a:rPr lang="ru-RU" sz="2400" dirty="0"/>
              <a:t> </a:t>
            </a:r>
            <a:r>
              <a:rPr lang="ru-RU" sz="2400" dirty="0" err="1"/>
              <a:t>құру</a:t>
            </a:r>
            <a:r>
              <a:rPr lang="ru-RU" sz="2400" dirty="0"/>
              <a:t> </a:t>
            </a:r>
            <a:r>
              <a:rPr lang="ru-RU" sz="2400" dirty="0" err="1"/>
              <a:t>қабілеті</a:t>
            </a:r>
            <a:r>
              <a:rPr lang="ru-RU" sz="2400" dirty="0"/>
              <a:t> </a:t>
            </a:r>
            <a:r>
              <a:rPr lang="ru-RU" sz="2400" dirty="0" err="1"/>
              <a:t>жасушалардың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құрылыс</a:t>
            </a:r>
            <a:r>
              <a:rPr lang="ru-RU" sz="2400" dirty="0"/>
              <a:t> материалы </a:t>
            </a:r>
            <a:r>
              <a:rPr lang="ru-RU" sz="2400" dirty="0" err="1"/>
              <a:t>ретінде</a:t>
            </a:r>
            <a:r>
              <a:rPr lang="ru-RU" sz="2400" dirty="0"/>
              <a:t> </a:t>
            </a:r>
            <a:r>
              <a:rPr lang="ru-RU" sz="2400" dirty="0" err="1"/>
              <a:t>көміртекті</a:t>
            </a:r>
            <a:r>
              <a:rPr lang="ru-RU" sz="2400" dirty="0"/>
              <a:t> </a:t>
            </a:r>
            <a:r>
              <a:rPr lang="ru-RU" sz="2400" dirty="0" err="1"/>
              <a:t>қосылыстарды</a:t>
            </a:r>
            <a:r>
              <a:rPr lang="ru-RU" sz="2400" dirty="0"/>
              <a:t> </a:t>
            </a:r>
            <a:r>
              <a:rPr lang="ru-RU" sz="2400" dirty="0" err="1"/>
              <a:t>таңдауды</a:t>
            </a:r>
            <a:r>
              <a:rPr lang="ru-RU" sz="2400" dirty="0"/>
              <a:t> </a:t>
            </a:r>
            <a:r>
              <a:rPr lang="ru-RU" sz="2400" dirty="0" err="1"/>
              <a:t>анықтайтын</a:t>
            </a:r>
            <a:r>
              <a:rPr lang="ru-RU" sz="2400" dirty="0"/>
              <a:t> </a:t>
            </a:r>
            <a:r>
              <a:rPr lang="ru-RU" sz="2400" dirty="0" err="1"/>
              <a:t>шешуші</a:t>
            </a:r>
            <a:r>
              <a:rPr lang="ru-RU" sz="2400" dirty="0"/>
              <a:t> фактор </a:t>
            </a:r>
            <a:r>
              <a:rPr lang="ru-RU" sz="2400" dirty="0" err="1"/>
              <a:t>болуы</a:t>
            </a:r>
            <a:r>
              <a:rPr lang="ru-RU" sz="2400" dirty="0"/>
              <a:t> </a:t>
            </a:r>
            <a:r>
              <a:rPr lang="ru-RU" sz="2400" dirty="0" err="1"/>
              <a:t>мүмкін</a:t>
            </a:r>
            <a:r>
              <a:rPr lang="ru-RU" sz="2400" dirty="0"/>
              <a:t>.</a:t>
            </a:r>
          </a:p>
          <a:p>
            <a:pPr indent="534988" algn="just"/>
            <a:r>
              <a:rPr lang="ru-RU" sz="2400" b="1" dirty="0" err="1"/>
              <a:t>Бірде-бір</a:t>
            </a:r>
            <a:r>
              <a:rPr lang="ru-RU" sz="2400" b="1" dirty="0"/>
              <a:t> </a:t>
            </a:r>
            <a:r>
              <a:rPr lang="ru-RU" sz="2400" b="1" dirty="0" err="1"/>
              <a:t>басқа</a:t>
            </a:r>
            <a:r>
              <a:rPr lang="ru-RU" sz="2400" b="1" dirty="0"/>
              <a:t> </a:t>
            </a:r>
            <a:r>
              <a:rPr lang="ru-RU" sz="2400" b="1" dirty="0" err="1"/>
              <a:t>химиялық</a:t>
            </a:r>
            <a:r>
              <a:rPr lang="ru-RU" sz="2400" b="1" dirty="0"/>
              <a:t> элемент </a:t>
            </a:r>
            <a:r>
              <a:rPr lang="ru-RU" sz="2400" b="1" dirty="0" err="1">
                <a:solidFill>
                  <a:srgbClr val="FF0000"/>
                </a:solidFill>
              </a:rPr>
              <a:t>мөлшері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пішіні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және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функционалдық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топтары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әртүрлі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молекулаларды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жасауға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қабілетті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емес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25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65" y="543464"/>
            <a:ext cx="10524389" cy="22946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7970" y="3110170"/>
            <a:ext cx="111539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dirty="0" err="1"/>
              <a:t>Сурет</a:t>
            </a:r>
            <a:r>
              <a:rPr lang="ru-RU" sz="2400" dirty="0"/>
              <a:t> 1-14. </a:t>
            </a:r>
            <a:r>
              <a:rPr lang="ru-RU" sz="2400" b="1" dirty="0" err="1">
                <a:solidFill>
                  <a:srgbClr val="FF0000"/>
                </a:solidFill>
              </a:rPr>
              <a:t>Көміртек-көміртек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байланыстарының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геометриясы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</a:p>
          <a:p>
            <a:pPr indent="534988" algn="just"/>
            <a:r>
              <a:rPr lang="ru-RU" sz="2400" dirty="0"/>
              <a:t>а) </a:t>
            </a:r>
            <a:r>
              <a:rPr lang="ru-RU" sz="2400" dirty="0" err="1"/>
              <a:t>Көміртек</a:t>
            </a:r>
            <a:r>
              <a:rPr lang="ru-RU" sz="2400" dirty="0"/>
              <a:t> </a:t>
            </a:r>
            <a:r>
              <a:rPr lang="ru-RU" sz="2400" dirty="0" err="1"/>
              <a:t>атомын</a:t>
            </a:r>
            <a:r>
              <a:rPr lang="ru-RU" sz="2400" dirty="0"/>
              <a:t> </a:t>
            </a:r>
            <a:r>
              <a:rPr lang="ru-RU" sz="2400" dirty="0" err="1"/>
              <a:t>құрайтын</a:t>
            </a:r>
            <a:r>
              <a:rPr lang="ru-RU" sz="2400" dirty="0"/>
              <a:t> </a:t>
            </a:r>
            <a:r>
              <a:rPr lang="ru-RU" sz="2400" dirty="0" err="1"/>
              <a:t>төрт</a:t>
            </a:r>
            <a:r>
              <a:rPr lang="ru-RU" sz="2400" dirty="0"/>
              <a:t> </a:t>
            </a:r>
            <a:r>
              <a:rPr lang="ru-RU" sz="2400" dirty="0" err="1"/>
              <a:t>жалғыз</a:t>
            </a:r>
            <a:r>
              <a:rPr lang="ru-RU" sz="2400" dirty="0"/>
              <a:t> </a:t>
            </a:r>
            <a:r>
              <a:rPr lang="ru-RU" sz="2400" dirty="0" err="1"/>
              <a:t>байланыс</a:t>
            </a:r>
            <a:r>
              <a:rPr lang="ru-RU" sz="2400" dirty="0"/>
              <a:t> </a:t>
            </a:r>
            <a:r>
              <a:rPr lang="ru-RU" sz="2400" dirty="0" err="1"/>
              <a:t>кеңістікте</a:t>
            </a:r>
            <a:r>
              <a:rPr lang="ru-RU" sz="2400" dirty="0"/>
              <a:t> </a:t>
            </a:r>
            <a:r>
              <a:rPr lang="ru-RU" sz="2400" b="1" dirty="0" err="1"/>
              <a:t>дұрыс</a:t>
            </a:r>
            <a:r>
              <a:rPr lang="ru-RU" sz="2400" b="1" dirty="0"/>
              <a:t> тетраэдр </a:t>
            </a:r>
            <a:r>
              <a:rPr lang="ru-RU" sz="2400" dirty="0" err="1"/>
              <a:t>түрінде</a:t>
            </a:r>
            <a:r>
              <a:rPr lang="ru-RU" sz="2400" dirty="0"/>
              <a:t> </a:t>
            </a:r>
            <a:r>
              <a:rPr lang="ru-RU" sz="2400" dirty="0" err="1"/>
              <a:t>орналасқан</a:t>
            </a:r>
            <a:r>
              <a:rPr lang="ru-RU" sz="2400" dirty="0"/>
              <a:t>; </a:t>
            </a:r>
          </a:p>
          <a:p>
            <a:pPr indent="534988" algn="just"/>
            <a:r>
              <a:rPr lang="ru-RU" sz="2400" dirty="0"/>
              <a:t>б)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көміртек-көміртекті</a:t>
            </a:r>
            <a:r>
              <a:rPr lang="ru-RU" sz="2400" dirty="0"/>
              <a:t> </a:t>
            </a:r>
            <a:r>
              <a:rPr lang="ru-RU" sz="2400" dirty="0" err="1"/>
              <a:t>байланыстардың</a:t>
            </a:r>
            <a:r>
              <a:rPr lang="ru-RU" sz="2400" dirty="0"/>
              <a:t> </a:t>
            </a:r>
            <a:r>
              <a:rPr lang="ru-RU" sz="2400" dirty="0" err="1"/>
              <a:t>айналасында</a:t>
            </a:r>
            <a:r>
              <a:rPr lang="ru-RU" sz="2400" dirty="0"/>
              <a:t> </a:t>
            </a:r>
            <a:r>
              <a:rPr lang="ru-RU" sz="2400" b="1" dirty="0" err="1"/>
              <a:t>толық</a:t>
            </a:r>
            <a:r>
              <a:rPr lang="ru-RU" sz="2400" b="1" dirty="0"/>
              <a:t> </a:t>
            </a:r>
            <a:r>
              <a:rPr lang="ru-RU" sz="2400" b="1" dirty="0" err="1"/>
              <a:t>айналу</a:t>
            </a:r>
            <a:r>
              <a:rPr lang="ru-RU" sz="2400" b="1" dirty="0"/>
              <a:t> </a:t>
            </a:r>
            <a:r>
              <a:rPr lang="ru-RU" sz="2400" dirty="0" err="1"/>
              <a:t>еркіндігі</a:t>
            </a:r>
            <a:r>
              <a:rPr lang="ru-RU" sz="2400" dirty="0"/>
              <a:t> </a:t>
            </a:r>
            <a:r>
              <a:rPr lang="ru-RU" sz="2400" dirty="0" err="1"/>
              <a:t>мүмкін</a:t>
            </a:r>
            <a:r>
              <a:rPr lang="ru-RU" sz="2400" dirty="0"/>
              <a:t>,  этан </a:t>
            </a:r>
            <a:r>
              <a:rPr lang="ru-RU" sz="2400" dirty="0" err="1"/>
              <a:t>молекуласының</a:t>
            </a:r>
            <a:r>
              <a:rPr lang="ru-RU" sz="2400" dirty="0"/>
              <a:t> </a:t>
            </a:r>
            <a:r>
              <a:rPr lang="ru-RU" sz="2400" dirty="0" err="1"/>
              <a:t>мысалында</a:t>
            </a:r>
            <a:r>
              <a:rPr lang="ru-RU" sz="2400" dirty="0"/>
              <a:t> </a:t>
            </a:r>
            <a:r>
              <a:rPr lang="ru-RU" sz="2400" dirty="0" err="1"/>
              <a:t>көрсетілгендей</a:t>
            </a:r>
            <a:r>
              <a:rPr lang="ru-RU" sz="2400" dirty="0"/>
              <a:t> (</a:t>
            </a:r>
            <a:r>
              <a:rPr lang="kk-KZ" sz="2400" dirty="0"/>
              <a:t>CH</a:t>
            </a:r>
            <a:r>
              <a:rPr lang="kk-KZ" sz="2400" baseline="-25000" dirty="0"/>
              <a:t>3</a:t>
            </a:r>
            <a:r>
              <a:rPr lang="kk-KZ" sz="2400" dirty="0"/>
              <a:t>-CH</a:t>
            </a:r>
            <a:r>
              <a:rPr lang="kk-KZ" sz="2400" baseline="-25000" dirty="0"/>
              <a:t>3</a:t>
            </a:r>
            <a:r>
              <a:rPr lang="en-US" sz="2400" dirty="0"/>
              <a:t>); </a:t>
            </a:r>
          </a:p>
          <a:p>
            <a:pPr indent="534988" algn="just"/>
            <a:r>
              <a:rPr lang="ru-RU" sz="2400" dirty="0"/>
              <a:t>в) </a:t>
            </a:r>
            <a:r>
              <a:rPr lang="ru-RU" sz="2400" dirty="0" err="1"/>
              <a:t>көміртек-көміртекті</a:t>
            </a:r>
            <a:r>
              <a:rPr lang="ru-RU" sz="2400" dirty="0"/>
              <a:t> </a:t>
            </a:r>
            <a:r>
              <a:rPr lang="ru-RU" sz="2400" dirty="0" err="1"/>
              <a:t>қос</a:t>
            </a:r>
            <a:r>
              <a:rPr lang="ru-RU" sz="2400" dirty="0"/>
              <a:t> </a:t>
            </a:r>
            <a:r>
              <a:rPr lang="ru-RU" sz="2400" dirty="0" err="1"/>
              <a:t>байланыс</a:t>
            </a:r>
            <a:r>
              <a:rPr lang="ru-RU" sz="2400" dirty="0"/>
              <a:t> </a:t>
            </a:r>
            <a:r>
              <a:rPr lang="ru-RU" sz="2400" dirty="0" err="1"/>
              <a:t>қысқарақ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еркін</a:t>
            </a:r>
            <a:r>
              <a:rPr lang="ru-RU" sz="2400" dirty="0"/>
              <a:t> </a:t>
            </a:r>
            <a:r>
              <a:rPr lang="ru-RU" sz="2400" dirty="0" err="1"/>
              <a:t>айналуға</a:t>
            </a:r>
            <a:r>
              <a:rPr lang="ru-RU" sz="2400" dirty="0"/>
              <a:t> </a:t>
            </a:r>
            <a:r>
              <a:rPr lang="ru-RU" sz="2400" dirty="0" err="1"/>
              <a:t>мүмкіндік</a:t>
            </a:r>
            <a:r>
              <a:rPr lang="ru-RU" sz="2400" dirty="0"/>
              <a:t> </a:t>
            </a:r>
            <a:r>
              <a:rPr lang="ru-RU" sz="2400" dirty="0" err="1"/>
              <a:t>бермейді</a:t>
            </a:r>
            <a:r>
              <a:rPr lang="ru-RU" sz="2400" dirty="0"/>
              <a:t>. </a:t>
            </a:r>
            <a:r>
              <a:rPr lang="ru-RU" sz="2400" dirty="0" err="1"/>
              <a:t>Қос</a:t>
            </a:r>
            <a:r>
              <a:rPr lang="ru-RU" sz="2400" dirty="0"/>
              <a:t> </a:t>
            </a:r>
            <a:r>
              <a:rPr lang="ru-RU" sz="2400" dirty="0" err="1"/>
              <a:t>байланыс</a:t>
            </a:r>
            <a:r>
              <a:rPr lang="ru-RU" sz="2400" dirty="0"/>
              <a:t> </a:t>
            </a:r>
            <a:r>
              <a:rPr lang="ru-RU" sz="2400" dirty="0" err="1"/>
              <a:t>түзетін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көміртек</a:t>
            </a:r>
            <a:r>
              <a:rPr lang="ru-RU" sz="2400" dirty="0"/>
              <a:t> </a:t>
            </a:r>
            <a:r>
              <a:rPr lang="ru-RU" sz="2400" dirty="0" err="1"/>
              <a:t>атомдары</a:t>
            </a:r>
            <a:r>
              <a:rPr lang="ru-RU" sz="2400" dirty="0"/>
              <a:t> да, А, В, Х </a:t>
            </a:r>
            <a:r>
              <a:rPr lang="ru-RU" sz="2400" dirty="0" err="1"/>
              <a:t>және</a:t>
            </a:r>
            <a:r>
              <a:rPr lang="ru-RU" sz="2400" dirty="0"/>
              <a:t> У </a:t>
            </a:r>
            <a:r>
              <a:rPr lang="ru-RU" sz="2400" dirty="0" err="1"/>
              <a:t>атомдары</a:t>
            </a:r>
            <a:r>
              <a:rPr lang="ru-RU" sz="2400" dirty="0"/>
              <a:t> да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жазықтықта</a:t>
            </a:r>
            <a:r>
              <a:rPr lang="ru-RU" sz="2400" dirty="0"/>
              <a:t> </a:t>
            </a:r>
            <a:r>
              <a:rPr lang="ru-RU" sz="2400" dirty="0" err="1"/>
              <a:t>жатады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167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3150</Words>
  <Application>Microsoft Office PowerPoint</Application>
  <PresentationFormat>Произвольный</PresentationFormat>
  <Paragraphs>136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Кулбаева Маржан</dc:creator>
  <cp:lastModifiedBy>Admin</cp:lastModifiedBy>
  <cp:revision>61</cp:revision>
  <dcterms:created xsi:type="dcterms:W3CDTF">2022-09-07T19:04:19Z</dcterms:created>
  <dcterms:modified xsi:type="dcterms:W3CDTF">2002-01-07T20:51:23Z</dcterms:modified>
</cp:coreProperties>
</file>